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0" d="100"/>
          <a:sy n="80" d="100"/>
        </p:scale>
        <p:origin x="-1445" y="-7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37348F-F0AD-4080-8DF3-3687618F687F}" type="datetimeFigureOut">
              <a:rPr lang="en-US" smtClean="0"/>
              <a:t>6/24/2026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C77D40-EDA3-481E-A771-EDA55A61708D}"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4229ADE4-B205-491D-8E23-298BA2B672F1}" type="slidenum">
              <a:rPr lang="en-US"/>
              <a:pPr/>
              <a:t>1</a:t>
            </a:fld>
            <a:endParaRPr lang="en-U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4F52532A-C94F-4915-BA2B-930EEB570FFF}" type="slidenum">
              <a:rPr lang="en-US"/>
              <a:pPr/>
              <a:t>10</a:t>
            </a:fld>
            <a:endParaRPr lang="en-US"/>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FD6CF5CD-734B-48A2-BC53-9E49A87AE083}" type="slidenum">
              <a:rPr lang="en-US"/>
              <a:pPr/>
              <a:t>11</a:t>
            </a:fld>
            <a:endParaRPr lang="en-US"/>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9F3586C6-2CC7-4CD2-A5FF-3351CB94F9EC}" type="slidenum">
              <a:rPr lang="en-US"/>
              <a:pPr/>
              <a:t>12</a:t>
            </a:fld>
            <a:endParaRPr lang="en-US"/>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92B91AA3-1E0E-487D-8270-7C1F42C440A9}" type="slidenum">
              <a:rPr lang="en-US"/>
              <a:pPr/>
              <a:t>13</a:t>
            </a:fld>
            <a:endParaRPr lang="en-US"/>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D21B86AD-F7FC-47C9-8ABF-49A67F8C2DCC}" type="slidenum">
              <a:rPr lang="en-US"/>
              <a:pPr/>
              <a:t>16</a:t>
            </a:fld>
            <a:endParaRPr 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D87C4F43-7D80-4EFF-9F76-39AA381B88D4}" type="slidenum">
              <a:rPr lang="en-US"/>
              <a:pPr/>
              <a:t>17</a:t>
            </a:fld>
            <a:endParaRPr 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76156804-E7E0-4E61-A933-B1BBA53E683F}" type="slidenum">
              <a:rPr lang="en-US"/>
              <a:pPr/>
              <a:t>18</a:t>
            </a:fld>
            <a:endParaRPr 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06418128-B279-45C7-BC1F-065287E74B00}" type="slidenum">
              <a:rPr lang="en-US"/>
              <a:pPr/>
              <a:t>19</a:t>
            </a:fld>
            <a:endParaRPr 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xfrm>
            <a:off x="914400" y="4343400"/>
            <a:ext cx="5029200" cy="4114800"/>
          </a:xfrm>
          <a:noFill/>
          <a:ln/>
        </p:spPr>
        <p:txBody>
          <a:bodyPr/>
          <a:lstStyle/>
          <a:p>
            <a:pPr eaLnBrk="1" hangingPunct="1"/>
            <a:r>
              <a:rPr lang="en-US" smtClean="0"/>
              <a:t>Figure 27.8 A prokaryotic chromosome and plasmids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A6C8BB99-BA11-44EA-A414-98346821275F}" type="slidenum">
              <a:rPr lang="en-US"/>
              <a:pPr/>
              <a:t>20</a:t>
            </a:fld>
            <a:endParaRPr lang="en-US"/>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D532B59F-B193-4198-A924-CDD88F0F3525}" type="slidenum">
              <a:rPr lang="en-US"/>
              <a:pPr/>
              <a:t>22</a:t>
            </a:fld>
            <a:endParaRPr 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xfrm>
            <a:off x="914400" y="4343400"/>
            <a:ext cx="5029200" cy="4114800"/>
          </a:xfrm>
          <a:noFill/>
          <a:ln/>
        </p:spPr>
        <p:txBody>
          <a:bodyPr/>
          <a:lstStyle/>
          <a:p>
            <a:pPr eaLnBrk="1" hangingPunct="1"/>
            <a:r>
              <a:rPr lang="en-US" smtClean="0">
                <a:solidFill>
                  <a:srgbClr val="034694"/>
                </a:solidFill>
              </a:rPr>
              <a:t>Figure 12.11</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CF0735CF-03F9-46B1-BB99-956C9E32D67E}" type="slidenum">
              <a:rPr lang="en-US"/>
              <a:pPr/>
              <a:t>2</a:t>
            </a:fld>
            <a:endParaRPr lang="en-US"/>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C99E686E-14BB-480B-8AD2-E4AEBFB2FFFD}" type="slidenum">
              <a:rPr lang="en-US"/>
              <a:pPr/>
              <a:t>24</a:t>
            </a:fld>
            <a:endParaRPr 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xfrm>
            <a:off x="914400" y="4343400"/>
            <a:ext cx="5029200" cy="4114800"/>
          </a:xfrm>
          <a:noFill/>
          <a:ln/>
        </p:spPr>
        <p:txBody>
          <a:bodyPr/>
          <a:lstStyle/>
          <a:p>
            <a:pPr eaLnBrk="1" hangingPunct="1"/>
            <a:r>
              <a:rPr lang="en-US" smtClean="0">
                <a:solidFill>
                  <a:srgbClr val="034694"/>
                </a:solidFill>
              </a:rPr>
              <a:t>Figure 12.12 A hypothetical sequence for the evolution of mitosis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8E10533E-8DCA-4E0B-882D-B7C96B8DF67B}" type="slidenum">
              <a:rPr lang="en-US"/>
              <a:pPr/>
              <a:t>25</a:t>
            </a:fld>
            <a:endParaRPr 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48A9B4FC-AE1D-45E5-96A2-91024DC69B09}" type="slidenum">
              <a:rPr lang="en-US"/>
              <a:pPr/>
              <a:t>26</a:t>
            </a:fld>
            <a:endParaRPr 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39FBD82A-6FC0-4CAF-95FB-2B49C9853D9A}" type="slidenum">
              <a:rPr lang="en-US"/>
              <a:pPr/>
              <a:t>27</a:t>
            </a:fld>
            <a:endParaRPr 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078B4560-1376-4DC9-B2AF-26D1111FD744}" type="slidenum">
              <a:rPr lang="en-US"/>
              <a:pPr/>
              <a:t>28</a:t>
            </a:fld>
            <a:endParaRPr 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15BD11CC-1B2A-4EF7-BAE9-835D45E867B7}" type="slidenum">
              <a:rPr lang="en-US"/>
              <a:pPr/>
              <a:t>33</a:t>
            </a:fld>
            <a:endParaRPr 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D52F25A9-ED5D-497B-AF1C-03B40DE4A0BA}" type="slidenum">
              <a:rPr lang="en-US"/>
              <a:pPr/>
              <a:t>34</a:t>
            </a:fld>
            <a:endParaRPr 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xfrm>
            <a:off x="914400" y="4343400"/>
            <a:ext cx="5029200" cy="4114800"/>
          </a:xfrm>
          <a:noFill/>
          <a:ln/>
        </p:spPr>
        <p:txBody>
          <a:bodyPr/>
          <a:lstStyle/>
          <a:p>
            <a:pPr eaLnBrk="1" hangingPunct="1"/>
            <a:r>
              <a:rPr lang="en-US" smtClean="0"/>
              <a:t>Figure 27.12 Bacterial conjugation</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5FAEF602-5C78-42D6-8C72-ECCA6E5EE62E}" type="slidenum">
              <a:rPr lang="en-US"/>
              <a:pPr/>
              <a:t>35</a:t>
            </a:fld>
            <a:endParaRPr lang="en-U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39BDD2BA-E5E7-405C-83F3-CB5D60C0CEF4}" type="slidenum">
              <a:rPr lang="en-US"/>
              <a:pPr/>
              <a:t>36</a:t>
            </a:fld>
            <a:endParaRPr lang="en-U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xfrm>
            <a:off x="914400" y="4343400"/>
            <a:ext cx="5029200" cy="4114800"/>
          </a:xfrm>
          <a:noFill/>
          <a:ln/>
        </p:spPr>
        <p:txBody>
          <a:bodyPr/>
          <a:lstStyle/>
          <a:p>
            <a:pPr eaLnBrk="1" hangingPunct="1"/>
            <a:r>
              <a:rPr lang="en-US" smtClean="0"/>
              <a:t>Figure 27.13 Conjugation and recombination in </a:t>
            </a:r>
            <a:r>
              <a:rPr lang="en-US" i="1" smtClean="0"/>
              <a:t>E. coli</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F38309BE-1984-4986-83A6-EB87E26B28B4}" type="slidenum">
              <a:rPr lang="en-US"/>
              <a:pPr/>
              <a:t>37</a:t>
            </a:fld>
            <a:endParaRPr 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A0BA8E16-577A-498C-9882-9E2FBABBEA58}" type="slidenum">
              <a:rPr lang="en-US"/>
              <a:pPr/>
              <a:t>3</a:t>
            </a:fld>
            <a:endParaRPr lang="en-US"/>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405FE2FD-8CF3-4921-A2E9-C14F2890BC4F}" type="slidenum">
              <a:rPr lang="en-US"/>
              <a:pPr/>
              <a:t>4</a:t>
            </a:fld>
            <a:endParaRPr lang="en-US"/>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C86BCA80-FC0D-4C12-A8A1-F6815C4D5C05}" type="slidenum">
              <a:rPr lang="en-US"/>
              <a:pPr/>
              <a:t>5</a:t>
            </a:fld>
            <a:endParaRPr lang="en-US"/>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264CB990-5E6C-4C5E-BC51-185A3BF00B79}" type="slidenum">
              <a:rPr lang="en-US"/>
              <a:pPr/>
              <a:t>6</a:t>
            </a:fld>
            <a:endParaRPr lang="en-US"/>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01E20AFD-23F4-4954-A62D-3743D59242E6}" type="slidenum">
              <a:rPr lang="en-US"/>
              <a:pPr/>
              <a:t>7</a:t>
            </a:fld>
            <a:endParaRPr lang="en-US"/>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D63E3C6E-686F-44A6-B21B-B5ED1294D37E}" type="slidenum">
              <a:rPr lang="en-US"/>
              <a:pPr/>
              <a:t>8</a:t>
            </a:fld>
            <a:endParaRPr lang="en-US"/>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830AD427-5ABD-4BAE-9A64-D97269FE73DB}" type="slidenum">
              <a:rPr lang="en-US"/>
              <a:pPr/>
              <a:t>9</a:t>
            </a:fld>
            <a:endParaRPr lang="en-US"/>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smtClean="0"/>
              <a:t>Click to edit Master title style</a:t>
            </a:r>
            <a:endParaRPr lang="en-IE"/>
          </a:p>
        </p:txBody>
      </p:sp>
      <p:sp>
        <p:nvSpPr>
          <p:cNvPr id="3" name="Text Placeholder 2"/>
          <p:cNvSpPr>
            <a:spLocks noGrp="1"/>
          </p:cNvSpPr>
          <p:nvPr>
            <p:ph type="body" sz="half" idx="1"/>
          </p:nvPr>
        </p:nvSpPr>
        <p:spPr>
          <a:xfrm>
            <a:off x="914400" y="1600200"/>
            <a:ext cx="77724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914400" y="3941763"/>
            <a:ext cx="77724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071C52D7-6DE9-40F1-AEC6-F6A5DC37979B}"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277813"/>
            <a:ext cx="77724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3" name="Rectangle 9"/>
          <p:cNvSpPr>
            <a:spLocks noGrp="1" noChangeArrowheads="1"/>
          </p:cNvSpPr>
          <p:nvPr>
            <p:ph type="dt" sz="half" idx="10"/>
          </p:nvPr>
        </p:nvSpPr>
        <p:spPr>
          <a:ln/>
        </p:spPr>
        <p:txBody>
          <a:bodyPr/>
          <a:lstStyle>
            <a:lvl1pPr>
              <a:defRPr/>
            </a:lvl1pPr>
          </a:lstStyle>
          <a:p>
            <a:pPr>
              <a:defRPr/>
            </a:pPr>
            <a:endParaRPr 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p>
        </p:txBody>
      </p:sp>
      <p:sp>
        <p:nvSpPr>
          <p:cNvPr id="5" name="Rectangle 11"/>
          <p:cNvSpPr>
            <a:spLocks noGrp="1" noChangeArrowheads="1"/>
          </p:cNvSpPr>
          <p:nvPr>
            <p:ph type="sldNum" sz="quarter" idx="12"/>
          </p:nvPr>
        </p:nvSpPr>
        <p:spPr>
          <a:ln/>
        </p:spPr>
        <p:txBody>
          <a:bodyPr/>
          <a:lstStyle>
            <a:lvl1pPr>
              <a:defRPr/>
            </a:lvl1pPr>
          </a:lstStyle>
          <a:p>
            <a:pPr>
              <a:defRPr/>
            </a:pPr>
            <a:fld id="{D9A3EC1C-FEE4-4B47-BD9D-383907B26029}"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smtClean="0"/>
              <a:t>Click to edit Master title style</a:t>
            </a:r>
            <a:endParaRPr lang="en-IE"/>
          </a:p>
        </p:txBody>
      </p:sp>
      <p:sp>
        <p:nvSpPr>
          <p:cNvPr id="3" name="Text Placeholder 2"/>
          <p:cNvSpPr>
            <a:spLocks noGrp="1"/>
          </p:cNvSpPr>
          <p:nvPr>
            <p:ph type="body" sz="half" idx="1"/>
          </p:nvPr>
        </p:nvSpPr>
        <p:spPr>
          <a:xfrm>
            <a:off x="9144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8768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CCCF2D0D-D4FE-4CE6-A20B-F7DA5BE46E5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6/24/2026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6/24/2026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6/24/2026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6/24/2026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6/24/2026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hyperlink" Target="http://www.denniskunkel.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rockefeller.edu/vaf/cover.htm"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Grp="1" noChangeArrowheads="1"/>
          </p:cNvSpPr>
          <p:nvPr>
            <p:ph type="ctrTitle"/>
          </p:nvPr>
        </p:nvSpPr>
        <p:spPr/>
        <p:txBody>
          <a:bodyPr/>
          <a:lstStyle/>
          <a:p>
            <a:pPr algn="ctr" eaLnBrk="1" hangingPunct="1"/>
            <a:r>
              <a:rPr lang="en-IE" dirty="0" smtClean="0"/>
              <a:t>Bacterial </a:t>
            </a:r>
            <a:r>
              <a:rPr lang="en-IE" dirty="0" smtClean="0"/>
              <a:t>Reproduction</a:t>
            </a:r>
            <a:br>
              <a:rPr lang="en-IE" dirty="0" smtClean="0"/>
            </a:br>
            <a:r>
              <a:rPr lang="en-IE" dirty="0" smtClean="0"/>
              <a:t>DR.SONAL MISHRA</a:t>
            </a:r>
            <a:endParaRPr lang="en-US" dirty="0" smtClean="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AutoShape 4"/>
          <p:cNvSpPr>
            <a:spLocks noChangeArrowheads="1"/>
          </p:cNvSpPr>
          <p:nvPr/>
        </p:nvSpPr>
        <p:spPr bwMode="auto">
          <a:xfrm>
            <a:off x="1752600" y="3124200"/>
            <a:ext cx="5410200" cy="2590800"/>
          </a:xfrm>
          <a:prstGeom prst="roundRect">
            <a:avLst>
              <a:gd name="adj" fmla="val 16667"/>
            </a:avLst>
          </a:prstGeom>
          <a:solidFill>
            <a:srgbClr val="FFFF99"/>
          </a:solidFill>
          <a:ln w="88900" cmpd="dbl">
            <a:solidFill>
              <a:schemeClr val="tx1"/>
            </a:solidFill>
            <a:round/>
            <a:headEnd/>
            <a:tailEnd/>
          </a:ln>
        </p:spPr>
        <p:txBody>
          <a:bodyPr wrap="none" anchor="ctr"/>
          <a:lstStyle/>
          <a:p>
            <a:endParaRPr lang="en-IE"/>
          </a:p>
        </p:txBody>
      </p:sp>
      <p:sp>
        <p:nvSpPr>
          <p:cNvPr id="27651" name="Freeform 5"/>
          <p:cNvSpPr>
            <a:spLocks/>
          </p:cNvSpPr>
          <p:nvPr/>
        </p:nvSpPr>
        <p:spPr bwMode="auto">
          <a:xfrm flipV="1">
            <a:off x="2803525" y="3976688"/>
            <a:ext cx="609600" cy="671512"/>
          </a:xfrm>
          <a:custGeom>
            <a:avLst/>
            <a:gdLst>
              <a:gd name="T0" fmla="*/ 125 w 384"/>
              <a:gd name="T1" fmla="*/ 88 h 339"/>
              <a:gd name="T2" fmla="*/ 125 w 384"/>
              <a:gd name="T3" fmla="*/ 226 h 339"/>
              <a:gd name="T4" fmla="*/ 313 w 384"/>
              <a:gd name="T5" fmla="*/ 263 h 339"/>
              <a:gd name="T6" fmla="*/ 275 w 384"/>
              <a:gd name="T7" fmla="*/ 100 h 339"/>
              <a:gd name="T8" fmla="*/ 250 w 384"/>
              <a:gd name="T9" fmla="*/ 163 h 339"/>
              <a:gd name="T10" fmla="*/ 225 w 384"/>
              <a:gd name="T11" fmla="*/ 88 h 339"/>
              <a:gd name="T12" fmla="*/ 150 w 384"/>
              <a:gd name="T13" fmla="*/ 201 h 339"/>
              <a:gd name="T14" fmla="*/ 162 w 384"/>
              <a:gd name="T15" fmla="*/ 163 h 339"/>
              <a:gd name="T16" fmla="*/ 275 w 384"/>
              <a:gd name="T17" fmla="*/ 125 h 339"/>
              <a:gd name="T18" fmla="*/ 137 w 384"/>
              <a:gd name="T19" fmla="*/ 213 h 339"/>
              <a:gd name="T20" fmla="*/ 125 w 384"/>
              <a:gd name="T21" fmla="*/ 213 h 339"/>
              <a:gd name="T22" fmla="*/ 137 w 384"/>
              <a:gd name="T23" fmla="*/ 176 h 339"/>
              <a:gd name="T24" fmla="*/ 175 w 384"/>
              <a:gd name="T25" fmla="*/ 100 h 339"/>
              <a:gd name="T26" fmla="*/ 137 w 384"/>
              <a:gd name="T27" fmla="*/ 201 h 339"/>
              <a:gd name="T28" fmla="*/ 225 w 384"/>
              <a:gd name="T29" fmla="*/ 100 h 339"/>
              <a:gd name="T30" fmla="*/ 125 w 384"/>
              <a:gd name="T31" fmla="*/ 163 h 339"/>
              <a:gd name="T32" fmla="*/ 212 w 384"/>
              <a:gd name="T33" fmla="*/ 163 h 339"/>
              <a:gd name="T34" fmla="*/ 25 w 384"/>
              <a:gd name="T35" fmla="*/ 63 h 339"/>
              <a:gd name="T36" fmla="*/ 137 w 384"/>
              <a:gd name="T37" fmla="*/ 263 h 339"/>
              <a:gd name="T38" fmla="*/ 275 w 384"/>
              <a:gd name="T39" fmla="*/ 125 h 339"/>
              <a:gd name="T40" fmla="*/ 175 w 384"/>
              <a:gd name="T41" fmla="*/ 201 h 339"/>
              <a:gd name="T42" fmla="*/ 112 w 384"/>
              <a:gd name="T43" fmla="*/ 0 h 339"/>
              <a:gd name="T44" fmla="*/ 50 w 384"/>
              <a:gd name="T45" fmla="*/ 75 h 339"/>
              <a:gd name="T46" fmla="*/ 300 w 384"/>
              <a:gd name="T47" fmla="*/ 125 h 339"/>
              <a:gd name="T48" fmla="*/ 87 w 384"/>
              <a:gd name="T49" fmla="*/ 188 h 339"/>
              <a:gd name="T50" fmla="*/ 263 w 384"/>
              <a:gd name="T51" fmla="*/ 176 h 339"/>
              <a:gd name="T52" fmla="*/ 212 w 384"/>
              <a:gd name="T53" fmla="*/ 125 h 339"/>
              <a:gd name="T54" fmla="*/ 150 w 384"/>
              <a:gd name="T55" fmla="*/ 201 h 339"/>
              <a:gd name="T56" fmla="*/ 288 w 384"/>
              <a:gd name="T57" fmla="*/ 188 h 339"/>
              <a:gd name="T58" fmla="*/ 175 w 384"/>
              <a:gd name="T59" fmla="*/ 63 h 339"/>
              <a:gd name="T60" fmla="*/ 200 w 384"/>
              <a:gd name="T61" fmla="*/ 288 h 339"/>
              <a:gd name="T62" fmla="*/ 275 w 384"/>
              <a:gd name="T63" fmla="*/ 226 h 339"/>
              <a:gd name="T64" fmla="*/ 37 w 384"/>
              <a:gd name="T65" fmla="*/ 113 h 339"/>
              <a:gd name="T66" fmla="*/ 263 w 384"/>
              <a:gd name="T67" fmla="*/ 125 h 339"/>
              <a:gd name="T68" fmla="*/ 137 w 384"/>
              <a:gd name="T69" fmla="*/ 125 h 339"/>
              <a:gd name="T70" fmla="*/ 150 w 384"/>
              <a:gd name="T71" fmla="*/ 25 h 339"/>
              <a:gd name="T72" fmla="*/ 87 w 384"/>
              <a:gd name="T73" fmla="*/ 151 h 339"/>
              <a:gd name="T74" fmla="*/ 250 w 384"/>
              <a:gd name="T75" fmla="*/ 163 h 339"/>
              <a:gd name="T76" fmla="*/ 37 w 384"/>
              <a:gd name="T77" fmla="*/ 163 h 339"/>
              <a:gd name="T78" fmla="*/ 200 w 384"/>
              <a:gd name="T79" fmla="*/ 138 h 339"/>
              <a:gd name="T80" fmla="*/ 200 w 384"/>
              <a:gd name="T81" fmla="*/ 301 h 339"/>
              <a:gd name="T82" fmla="*/ 313 w 384"/>
              <a:gd name="T83" fmla="*/ 188 h 33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84"/>
              <a:gd name="T127" fmla="*/ 0 h 339"/>
              <a:gd name="T128" fmla="*/ 384 w 384"/>
              <a:gd name="T129" fmla="*/ 339 h 33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84" h="339">
                <a:moveTo>
                  <a:pt x="175" y="50"/>
                </a:moveTo>
                <a:cubicBezTo>
                  <a:pt x="158" y="63"/>
                  <a:pt x="141" y="74"/>
                  <a:pt x="125" y="88"/>
                </a:cubicBezTo>
                <a:cubicBezTo>
                  <a:pt x="103" y="108"/>
                  <a:pt x="62" y="151"/>
                  <a:pt x="62" y="151"/>
                </a:cubicBezTo>
                <a:cubicBezTo>
                  <a:pt x="83" y="176"/>
                  <a:pt x="98" y="208"/>
                  <a:pt x="125" y="226"/>
                </a:cubicBezTo>
                <a:cubicBezTo>
                  <a:pt x="169" y="255"/>
                  <a:pt x="226" y="257"/>
                  <a:pt x="275" y="276"/>
                </a:cubicBezTo>
                <a:cubicBezTo>
                  <a:pt x="288" y="272"/>
                  <a:pt x="305" y="274"/>
                  <a:pt x="313" y="263"/>
                </a:cubicBezTo>
                <a:cubicBezTo>
                  <a:pt x="328" y="242"/>
                  <a:pt x="338" y="188"/>
                  <a:pt x="338" y="188"/>
                </a:cubicBezTo>
                <a:cubicBezTo>
                  <a:pt x="334" y="175"/>
                  <a:pt x="325" y="83"/>
                  <a:pt x="275" y="100"/>
                </a:cubicBezTo>
                <a:cubicBezTo>
                  <a:pt x="275" y="100"/>
                  <a:pt x="206" y="164"/>
                  <a:pt x="212" y="176"/>
                </a:cubicBezTo>
                <a:cubicBezTo>
                  <a:pt x="218" y="188"/>
                  <a:pt x="237" y="167"/>
                  <a:pt x="250" y="163"/>
                </a:cubicBezTo>
                <a:cubicBezTo>
                  <a:pt x="254" y="142"/>
                  <a:pt x="270" y="120"/>
                  <a:pt x="263" y="100"/>
                </a:cubicBezTo>
                <a:cubicBezTo>
                  <a:pt x="259" y="87"/>
                  <a:pt x="236" y="81"/>
                  <a:pt x="225" y="88"/>
                </a:cubicBezTo>
                <a:cubicBezTo>
                  <a:pt x="202" y="101"/>
                  <a:pt x="190" y="129"/>
                  <a:pt x="175" y="151"/>
                </a:cubicBezTo>
                <a:cubicBezTo>
                  <a:pt x="165" y="167"/>
                  <a:pt x="150" y="220"/>
                  <a:pt x="150" y="201"/>
                </a:cubicBezTo>
                <a:cubicBezTo>
                  <a:pt x="150" y="174"/>
                  <a:pt x="167" y="150"/>
                  <a:pt x="175" y="125"/>
                </a:cubicBezTo>
                <a:cubicBezTo>
                  <a:pt x="179" y="112"/>
                  <a:pt x="162" y="163"/>
                  <a:pt x="162" y="163"/>
                </a:cubicBezTo>
                <a:cubicBezTo>
                  <a:pt x="183" y="180"/>
                  <a:pt x="198" y="213"/>
                  <a:pt x="225" y="213"/>
                </a:cubicBezTo>
                <a:cubicBezTo>
                  <a:pt x="252" y="213"/>
                  <a:pt x="269" y="145"/>
                  <a:pt x="275" y="125"/>
                </a:cubicBezTo>
                <a:cubicBezTo>
                  <a:pt x="271" y="100"/>
                  <a:pt x="288" y="50"/>
                  <a:pt x="263" y="50"/>
                </a:cubicBezTo>
                <a:cubicBezTo>
                  <a:pt x="250" y="50"/>
                  <a:pt x="138" y="212"/>
                  <a:pt x="137" y="213"/>
                </a:cubicBezTo>
                <a:cubicBezTo>
                  <a:pt x="97" y="339"/>
                  <a:pt x="177" y="131"/>
                  <a:pt x="162" y="138"/>
                </a:cubicBezTo>
                <a:cubicBezTo>
                  <a:pt x="137" y="150"/>
                  <a:pt x="125" y="185"/>
                  <a:pt x="125" y="213"/>
                </a:cubicBezTo>
                <a:cubicBezTo>
                  <a:pt x="125" y="237"/>
                  <a:pt x="150" y="172"/>
                  <a:pt x="162" y="151"/>
                </a:cubicBezTo>
                <a:cubicBezTo>
                  <a:pt x="153" y="123"/>
                  <a:pt x="137" y="50"/>
                  <a:pt x="137" y="176"/>
                </a:cubicBezTo>
                <a:cubicBezTo>
                  <a:pt x="137" y="189"/>
                  <a:pt x="144" y="150"/>
                  <a:pt x="150" y="138"/>
                </a:cubicBezTo>
                <a:cubicBezTo>
                  <a:pt x="157" y="124"/>
                  <a:pt x="160" y="100"/>
                  <a:pt x="175" y="100"/>
                </a:cubicBezTo>
                <a:cubicBezTo>
                  <a:pt x="188" y="100"/>
                  <a:pt x="167" y="125"/>
                  <a:pt x="162" y="138"/>
                </a:cubicBezTo>
                <a:cubicBezTo>
                  <a:pt x="154" y="159"/>
                  <a:pt x="145" y="180"/>
                  <a:pt x="137" y="201"/>
                </a:cubicBezTo>
                <a:cubicBezTo>
                  <a:pt x="145" y="213"/>
                  <a:pt x="147" y="238"/>
                  <a:pt x="162" y="238"/>
                </a:cubicBezTo>
                <a:cubicBezTo>
                  <a:pt x="209" y="238"/>
                  <a:pt x="220" y="123"/>
                  <a:pt x="225" y="100"/>
                </a:cubicBezTo>
                <a:cubicBezTo>
                  <a:pt x="221" y="83"/>
                  <a:pt x="228" y="56"/>
                  <a:pt x="212" y="50"/>
                </a:cubicBezTo>
                <a:cubicBezTo>
                  <a:pt x="163" y="31"/>
                  <a:pt x="134" y="136"/>
                  <a:pt x="125" y="163"/>
                </a:cubicBezTo>
                <a:cubicBezTo>
                  <a:pt x="133" y="180"/>
                  <a:pt x="134" y="203"/>
                  <a:pt x="150" y="213"/>
                </a:cubicBezTo>
                <a:cubicBezTo>
                  <a:pt x="179" y="231"/>
                  <a:pt x="206" y="172"/>
                  <a:pt x="212" y="163"/>
                </a:cubicBezTo>
                <a:cubicBezTo>
                  <a:pt x="208" y="142"/>
                  <a:pt x="212" y="118"/>
                  <a:pt x="200" y="100"/>
                </a:cubicBezTo>
                <a:cubicBezTo>
                  <a:pt x="148" y="22"/>
                  <a:pt x="107" y="54"/>
                  <a:pt x="25" y="63"/>
                </a:cubicBezTo>
                <a:cubicBezTo>
                  <a:pt x="24" y="67"/>
                  <a:pt x="0" y="134"/>
                  <a:pt x="0" y="138"/>
                </a:cubicBezTo>
                <a:cubicBezTo>
                  <a:pt x="11" y="233"/>
                  <a:pt x="59" y="237"/>
                  <a:pt x="137" y="263"/>
                </a:cubicBezTo>
                <a:cubicBezTo>
                  <a:pt x="188" y="259"/>
                  <a:pt x="384" y="276"/>
                  <a:pt x="313" y="151"/>
                </a:cubicBezTo>
                <a:cubicBezTo>
                  <a:pt x="305" y="138"/>
                  <a:pt x="288" y="134"/>
                  <a:pt x="275" y="125"/>
                </a:cubicBezTo>
                <a:cubicBezTo>
                  <a:pt x="250" y="138"/>
                  <a:pt x="222" y="146"/>
                  <a:pt x="200" y="163"/>
                </a:cubicBezTo>
                <a:cubicBezTo>
                  <a:pt x="188" y="172"/>
                  <a:pt x="160" y="201"/>
                  <a:pt x="175" y="201"/>
                </a:cubicBezTo>
                <a:cubicBezTo>
                  <a:pt x="199" y="201"/>
                  <a:pt x="216" y="176"/>
                  <a:pt x="237" y="163"/>
                </a:cubicBezTo>
                <a:cubicBezTo>
                  <a:pt x="276" y="50"/>
                  <a:pt x="198" y="22"/>
                  <a:pt x="112" y="0"/>
                </a:cubicBezTo>
                <a:cubicBezTo>
                  <a:pt x="104" y="13"/>
                  <a:pt x="97" y="26"/>
                  <a:pt x="87" y="38"/>
                </a:cubicBezTo>
                <a:cubicBezTo>
                  <a:pt x="76" y="51"/>
                  <a:pt x="52" y="58"/>
                  <a:pt x="50" y="75"/>
                </a:cubicBezTo>
                <a:cubicBezTo>
                  <a:pt x="38" y="215"/>
                  <a:pt x="209" y="247"/>
                  <a:pt x="313" y="263"/>
                </a:cubicBezTo>
                <a:cubicBezTo>
                  <a:pt x="345" y="216"/>
                  <a:pt x="375" y="193"/>
                  <a:pt x="300" y="125"/>
                </a:cubicBezTo>
                <a:cubicBezTo>
                  <a:pt x="275" y="102"/>
                  <a:pt x="200" y="100"/>
                  <a:pt x="200" y="100"/>
                </a:cubicBezTo>
                <a:cubicBezTo>
                  <a:pt x="132" y="114"/>
                  <a:pt x="110" y="122"/>
                  <a:pt x="87" y="188"/>
                </a:cubicBezTo>
                <a:cubicBezTo>
                  <a:pt x="112" y="201"/>
                  <a:pt x="134" y="221"/>
                  <a:pt x="162" y="226"/>
                </a:cubicBezTo>
                <a:cubicBezTo>
                  <a:pt x="184" y="230"/>
                  <a:pt x="263" y="222"/>
                  <a:pt x="263" y="176"/>
                </a:cubicBezTo>
                <a:cubicBezTo>
                  <a:pt x="263" y="164"/>
                  <a:pt x="246" y="193"/>
                  <a:pt x="237" y="201"/>
                </a:cubicBezTo>
                <a:cubicBezTo>
                  <a:pt x="229" y="176"/>
                  <a:pt x="220" y="150"/>
                  <a:pt x="212" y="125"/>
                </a:cubicBezTo>
                <a:cubicBezTo>
                  <a:pt x="208" y="113"/>
                  <a:pt x="200" y="88"/>
                  <a:pt x="200" y="88"/>
                </a:cubicBezTo>
                <a:cubicBezTo>
                  <a:pt x="159" y="104"/>
                  <a:pt x="51" y="147"/>
                  <a:pt x="150" y="201"/>
                </a:cubicBezTo>
                <a:cubicBezTo>
                  <a:pt x="172" y="213"/>
                  <a:pt x="200" y="209"/>
                  <a:pt x="225" y="213"/>
                </a:cubicBezTo>
                <a:cubicBezTo>
                  <a:pt x="246" y="205"/>
                  <a:pt x="280" y="209"/>
                  <a:pt x="288" y="188"/>
                </a:cubicBezTo>
                <a:cubicBezTo>
                  <a:pt x="321" y="105"/>
                  <a:pt x="271" y="85"/>
                  <a:pt x="225" y="50"/>
                </a:cubicBezTo>
                <a:cubicBezTo>
                  <a:pt x="208" y="54"/>
                  <a:pt x="188" y="52"/>
                  <a:pt x="175" y="63"/>
                </a:cubicBezTo>
                <a:cubicBezTo>
                  <a:pt x="148" y="87"/>
                  <a:pt x="112" y="151"/>
                  <a:pt x="112" y="151"/>
                </a:cubicBezTo>
                <a:cubicBezTo>
                  <a:pt x="124" y="231"/>
                  <a:pt x="106" y="259"/>
                  <a:pt x="200" y="288"/>
                </a:cubicBezTo>
                <a:cubicBezTo>
                  <a:pt x="216" y="293"/>
                  <a:pt x="233" y="280"/>
                  <a:pt x="250" y="276"/>
                </a:cubicBezTo>
                <a:cubicBezTo>
                  <a:pt x="258" y="259"/>
                  <a:pt x="273" y="245"/>
                  <a:pt x="275" y="226"/>
                </a:cubicBezTo>
                <a:cubicBezTo>
                  <a:pt x="286" y="123"/>
                  <a:pt x="171" y="58"/>
                  <a:pt x="87" y="38"/>
                </a:cubicBezTo>
                <a:cubicBezTo>
                  <a:pt x="82" y="43"/>
                  <a:pt x="24" y="90"/>
                  <a:pt x="37" y="113"/>
                </a:cubicBezTo>
                <a:cubicBezTo>
                  <a:pt x="72" y="174"/>
                  <a:pt x="153" y="174"/>
                  <a:pt x="212" y="188"/>
                </a:cubicBezTo>
                <a:cubicBezTo>
                  <a:pt x="226" y="178"/>
                  <a:pt x="276" y="157"/>
                  <a:pt x="263" y="125"/>
                </a:cubicBezTo>
                <a:cubicBezTo>
                  <a:pt x="257" y="111"/>
                  <a:pt x="238" y="108"/>
                  <a:pt x="225" y="100"/>
                </a:cubicBezTo>
                <a:cubicBezTo>
                  <a:pt x="196" y="108"/>
                  <a:pt x="164" y="110"/>
                  <a:pt x="137" y="125"/>
                </a:cubicBezTo>
                <a:cubicBezTo>
                  <a:pt x="67" y="164"/>
                  <a:pt x="130" y="258"/>
                  <a:pt x="175" y="288"/>
                </a:cubicBezTo>
                <a:cubicBezTo>
                  <a:pt x="258" y="205"/>
                  <a:pt x="246" y="98"/>
                  <a:pt x="150" y="25"/>
                </a:cubicBezTo>
                <a:cubicBezTo>
                  <a:pt x="125" y="29"/>
                  <a:pt x="96" y="23"/>
                  <a:pt x="75" y="38"/>
                </a:cubicBezTo>
                <a:cubicBezTo>
                  <a:pt x="42" y="61"/>
                  <a:pt x="74" y="136"/>
                  <a:pt x="87" y="151"/>
                </a:cubicBezTo>
                <a:cubicBezTo>
                  <a:pt x="116" y="185"/>
                  <a:pt x="196" y="200"/>
                  <a:pt x="237" y="213"/>
                </a:cubicBezTo>
                <a:cubicBezTo>
                  <a:pt x="241" y="196"/>
                  <a:pt x="256" y="179"/>
                  <a:pt x="250" y="163"/>
                </a:cubicBezTo>
                <a:cubicBezTo>
                  <a:pt x="229" y="107"/>
                  <a:pt x="183" y="109"/>
                  <a:pt x="137" y="100"/>
                </a:cubicBezTo>
                <a:cubicBezTo>
                  <a:pt x="104" y="121"/>
                  <a:pt x="4" y="141"/>
                  <a:pt x="37" y="163"/>
                </a:cubicBezTo>
                <a:cubicBezTo>
                  <a:pt x="121" y="219"/>
                  <a:pt x="126" y="210"/>
                  <a:pt x="212" y="238"/>
                </a:cubicBezTo>
                <a:cubicBezTo>
                  <a:pt x="216" y="223"/>
                  <a:pt x="248" y="146"/>
                  <a:pt x="200" y="138"/>
                </a:cubicBezTo>
                <a:cubicBezTo>
                  <a:pt x="179" y="135"/>
                  <a:pt x="167" y="163"/>
                  <a:pt x="150" y="176"/>
                </a:cubicBezTo>
                <a:cubicBezTo>
                  <a:pt x="129" y="256"/>
                  <a:pt x="134" y="251"/>
                  <a:pt x="200" y="301"/>
                </a:cubicBezTo>
                <a:cubicBezTo>
                  <a:pt x="225" y="297"/>
                  <a:pt x="252" y="299"/>
                  <a:pt x="275" y="288"/>
                </a:cubicBezTo>
                <a:cubicBezTo>
                  <a:pt x="305" y="273"/>
                  <a:pt x="313" y="216"/>
                  <a:pt x="313" y="188"/>
                </a:cubicBezTo>
                <a:lnTo>
                  <a:pt x="202" y="138"/>
                </a:lnTo>
              </a:path>
            </a:pathLst>
          </a:custGeom>
          <a:noFill/>
          <a:ln w="88900" cap="flat">
            <a:solidFill>
              <a:schemeClr val="tx1"/>
            </a:solidFill>
            <a:prstDash val="solid"/>
            <a:round/>
            <a:headEnd/>
            <a:tailEnd/>
          </a:ln>
        </p:spPr>
        <p:txBody>
          <a:bodyPr/>
          <a:lstStyle/>
          <a:p>
            <a:endParaRPr lang="en-US"/>
          </a:p>
        </p:txBody>
      </p:sp>
      <p:sp>
        <p:nvSpPr>
          <p:cNvPr id="27652" name="Freeform 6"/>
          <p:cNvSpPr>
            <a:spLocks/>
          </p:cNvSpPr>
          <p:nvPr/>
        </p:nvSpPr>
        <p:spPr bwMode="auto">
          <a:xfrm flipH="1">
            <a:off x="5562600" y="3886200"/>
            <a:ext cx="685800" cy="609600"/>
          </a:xfrm>
          <a:custGeom>
            <a:avLst/>
            <a:gdLst>
              <a:gd name="T0" fmla="*/ 125 w 384"/>
              <a:gd name="T1" fmla="*/ 88 h 339"/>
              <a:gd name="T2" fmla="*/ 125 w 384"/>
              <a:gd name="T3" fmla="*/ 226 h 339"/>
              <a:gd name="T4" fmla="*/ 313 w 384"/>
              <a:gd name="T5" fmla="*/ 263 h 339"/>
              <a:gd name="T6" fmla="*/ 275 w 384"/>
              <a:gd name="T7" fmla="*/ 100 h 339"/>
              <a:gd name="T8" fmla="*/ 250 w 384"/>
              <a:gd name="T9" fmla="*/ 163 h 339"/>
              <a:gd name="T10" fmla="*/ 225 w 384"/>
              <a:gd name="T11" fmla="*/ 88 h 339"/>
              <a:gd name="T12" fmla="*/ 150 w 384"/>
              <a:gd name="T13" fmla="*/ 201 h 339"/>
              <a:gd name="T14" fmla="*/ 162 w 384"/>
              <a:gd name="T15" fmla="*/ 163 h 339"/>
              <a:gd name="T16" fmla="*/ 275 w 384"/>
              <a:gd name="T17" fmla="*/ 125 h 339"/>
              <a:gd name="T18" fmla="*/ 137 w 384"/>
              <a:gd name="T19" fmla="*/ 213 h 339"/>
              <a:gd name="T20" fmla="*/ 125 w 384"/>
              <a:gd name="T21" fmla="*/ 213 h 339"/>
              <a:gd name="T22" fmla="*/ 137 w 384"/>
              <a:gd name="T23" fmla="*/ 176 h 339"/>
              <a:gd name="T24" fmla="*/ 175 w 384"/>
              <a:gd name="T25" fmla="*/ 100 h 339"/>
              <a:gd name="T26" fmla="*/ 137 w 384"/>
              <a:gd name="T27" fmla="*/ 201 h 339"/>
              <a:gd name="T28" fmla="*/ 225 w 384"/>
              <a:gd name="T29" fmla="*/ 100 h 339"/>
              <a:gd name="T30" fmla="*/ 125 w 384"/>
              <a:gd name="T31" fmla="*/ 163 h 339"/>
              <a:gd name="T32" fmla="*/ 212 w 384"/>
              <a:gd name="T33" fmla="*/ 163 h 339"/>
              <a:gd name="T34" fmla="*/ 25 w 384"/>
              <a:gd name="T35" fmla="*/ 63 h 339"/>
              <a:gd name="T36" fmla="*/ 137 w 384"/>
              <a:gd name="T37" fmla="*/ 263 h 339"/>
              <a:gd name="T38" fmla="*/ 275 w 384"/>
              <a:gd name="T39" fmla="*/ 125 h 339"/>
              <a:gd name="T40" fmla="*/ 175 w 384"/>
              <a:gd name="T41" fmla="*/ 201 h 339"/>
              <a:gd name="T42" fmla="*/ 112 w 384"/>
              <a:gd name="T43" fmla="*/ 0 h 339"/>
              <a:gd name="T44" fmla="*/ 50 w 384"/>
              <a:gd name="T45" fmla="*/ 75 h 339"/>
              <a:gd name="T46" fmla="*/ 300 w 384"/>
              <a:gd name="T47" fmla="*/ 125 h 339"/>
              <a:gd name="T48" fmla="*/ 87 w 384"/>
              <a:gd name="T49" fmla="*/ 188 h 339"/>
              <a:gd name="T50" fmla="*/ 263 w 384"/>
              <a:gd name="T51" fmla="*/ 176 h 339"/>
              <a:gd name="T52" fmla="*/ 212 w 384"/>
              <a:gd name="T53" fmla="*/ 125 h 339"/>
              <a:gd name="T54" fmla="*/ 150 w 384"/>
              <a:gd name="T55" fmla="*/ 201 h 339"/>
              <a:gd name="T56" fmla="*/ 288 w 384"/>
              <a:gd name="T57" fmla="*/ 188 h 339"/>
              <a:gd name="T58" fmla="*/ 175 w 384"/>
              <a:gd name="T59" fmla="*/ 63 h 339"/>
              <a:gd name="T60" fmla="*/ 200 w 384"/>
              <a:gd name="T61" fmla="*/ 288 h 339"/>
              <a:gd name="T62" fmla="*/ 275 w 384"/>
              <a:gd name="T63" fmla="*/ 226 h 339"/>
              <a:gd name="T64" fmla="*/ 37 w 384"/>
              <a:gd name="T65" fmla="*/ 113 h 339"/>
              <a:gd name="T66" fmla="*/ 263 w 384"/>
              <a:gd name="T67" fmla="*/ 125 h 339"/>
              <a:gd name="T68" fmla="*/ 137 w 384"/>
              <a:gd name="T69" fmla="*/ 125 h 339"/>
              <a:gd name="T70" fmla="*/ 150 w 384"/>
              <a:gd name="T71" fmla="*/ 25 h 339"/>
              <a:gd name="T72" fmla="*/ 87 w 384"/>
              <a:gd name="T73" fmla="*/ 151 h 339"/>
              <a:gd name="T74" fmla="*/ 250 w 384"/>
              <a:gd name="T75" fmla="*/ 163 h 339"/>
              <a:gd name="T76" fmla="*/ 37 w 384"/>
              <a:gd name="T77" fmla="*/ 163 h 339"/>
              <a:gd name="T78" fmla="*/ 200 w 384"/>
              <a:gd name="T79" fmla="*/ 138 h 339"/>
              <a:gd name="T80" fmla="*/ 200 w 384"/>
              <a:gd name="T81" fmla="*/ 301 h 339"/>
              <a:gd name="T82" fmla="*/ 313 w 384"/>
              <a:gd name="T83" fmla="*/ 188 h 33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84"/>
              <a:gd name="T127" fmla="*/ 0 h 339"/>
              <a:gd name="T128" fmla="*/ 384 w 384"/>
              <a:gd name="T129" fmla="*/ 339 h 33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84" h="339">
                <a:moveTo>
                  <a:pt x="175" y="50"/>
                </a:moveTo>
                <a:cubicBezTo>
                  <a:pt x="158" y="63"/>
                  <a:pt x="141" y="74"/>
                  <a:pt x="125" y="88"/>
                </a:cubicBezTo>
                <a:cubicBezTo>
                  <a:pt x="103" y="108"/>
                  <a:pt x="62" y="151"/>
                  <a:pt x="62" y="151"/>
                </a:cubicBezTo>
                <a:cubicBezTo>
                  <a:pt x="83" y="176"/>
                  <a:pt x="98" y="208"/>
                  <a:pt x="125" y="226"/>
                </a:cubicBezTo>
                <a:cubicBezTo>
                  <a:pt x="169" y="255"/>
                  <a:pt x="226" y="257"/>
                  <a:pt x="275" y="276"/>
                </a:cubicBezTo>
                <a:cubicBezTo>
                  <a:pt x="288" y="272"/>
                  <a:pt x="305" y="274"/>
                  <a:pt x="313" y="263"/>
                </a:cubicBezTo>
                <a:cubicBezTo>
                  <a:pt x="328" y="242"/>
                  <a:pt x="338" y="188"/>
                  <a:pt x="338" y="188"/>
                </a:cubicBezTo>
                <a:cubicBezTo>
                  <a:pt x="334" y="175"/>
                  <a:pt x="325" y="83"/>
                  <a:pt x="275" y="100"/>
                </a:cubicBezTo>
                <a:cubicBezTo>
                  <a:pt x="275" y="100"/>
                  <a:pt x="206" y="164"/>
                  <a:pt x="212" y="176"/>
                </a:cubicBezTo>
                <a:cubicBezTo>
                  <a:pt x="218" y="188"/>
                  <a:pt x="237" y="167"/>
                  <a:pt x="250" y="163"/>
                </a:cubicBezTo>
                <a:cubicBezTo>
                  <a:pt x="254" y="142"/>
                  <a:pt x="270" y="120"/>
                  <a:pt x="263" y="100"/>
                </a:cubicBezTo>
                <a:cubicBezTo>
                  <a:pt x="259" y="87"/>
                  <a:pt x="236" y="81"/>
                  <a:pt x="225" y="88"/>
                </a:cubicBezTo>
                <a:cubicBezTo>
                  <a:pt x="202" y="101"/>
                  <a:pt x="190" y="129"/>
                  <a:pt x="175" y="151"/>
                </a:cubicBezTo>
                <a:cubicBezTo>
                  <a:pt x="165" y="167"/>
                  <a:pt x="150" y="220"/>
                  <a:pt x="150" y="201"/>
                </a:cubicBezTo>
                <a:cubicBezTo>
                  <a:pt x="150" y="174"/>
                  <a:pt x="167" y="150"/>
                  <a:pt x="175" y="125"/>
                </a:cubicBezTo>
                <a:cubicBezTo>
                  <a:pt x="179" y="112"/>
                  <a:pt x="162" y="163"/>
                  <a:pt x="162" y="163"/>
                </a:cubicBezTo>
                <a:cubicBezTo>
                  <a:pt x="183" y="180"/>
                  <a:pt x="198" y="213"/>
                  <a:pt x="225" y="213"/>
                </a:cubicBezTo>
                <a:cubicBezTo>
                  <a:pt x="252" y="213"/>
                  <a:pt x="269" y="145"/>
                  <a:pt x="275" y="125"/>
                </a:cubicBezTo>
                <a:cubicBezTo>
                  <a:pt x="271" y="100"/>
                  <a:pt x="288" y="50"/>
                  <a:pt x="263" y="50"/>
                </a:cubicBezTo>
                <a:cubicBezTo>
                  <a:pt x="250" y="50"/>
                  <a:pt x="138" y="212"/>
                  <a:pt x="137" y="213"/>
                </a:cubicBezTo>
                <a:cubicBezTo>
                  <a:pt x="97" y="339"/>
                  <a:pt x="177" y="131"/>
                  <a:pt x="162" y="138"/>
                </a:cubicBezTo>
                <a:cubicBezTo>
                  <a:pt x="137" y="150"/>
                  <a:pt x="125" y="185"/>
                  <a:pt x="125" y="213"/>
                </a:cubicBezTo>
                <a:cubicBezTo>
                  <a:pt x="125" y="237"/>
                  <a:pt x="150" y="172"/>
                  <a:pt x="162" y="151"/>
                </a:cubicBezTo>
                <a:cubicBezTo>
                  <a:pt x="153" y="123"/>
                  <a:pt x="137" y="50"/>
                  <a:pt x="137" y="176"/>
                </a:cubicBezTo>
                <a:cubicBezTo>
                  <a:pt x="137" y="189"/>
                  <a:pt x="144" y="150"/>
                  <a:pt x="150" y="138"/>
                </a:cubicBezTo>
                <a:cubicBezTo>
                  <a:pt x="157" y="124"/>
                  <a:pt x="160" y="100"/>
                  <a:pt x="175" y="100"/>
                </a:cubicBezTo>
                <a:cubicBezTo>
                  <a:pt x="188" y="100"/>
                  <a:pt x="167" y="125"/>
                  <a:pt x="162" y="138"/>
                </a:cubicBezTo>
                <a:cubicBezTo>
                  <a:pt x="154" y="159"/>
                  <a:pt x="145" y="180"/>
                  <a:pt x="137" y="201"/>
                </a:cubicBezTo>
                <a:cubicBezTo>
                  <a:pt x="145" y="213"/>
                  <a:pt x="147" y="238"/>
                  <a:pt x="162" y="238"/>
                </a:cubicBezTo>
                <a:cubicBezTo>
                  <a:pt x="209" y="238"/>
                  <a:pt x="220" y="123"/>
                  <a:pt x="225" y="100"/>
                </a:cubicBezTo>
                <a:cubicBezTo>
                  <a:pt x="221" y="83"/>
                  <a:pt x="228" y="56"/>
                  <a:pt x="212" y="50"/>
                </a:cubicBezTo>
                <a:cubicBezTo>
                  <a:pt x="163" y="31"/>
                  <a:pt x="134" y="136"/>
                  <a:pt x="125" y="163"/>
                </a:cubicBezTo>
                <a:cubicBezTo>
                  <a:pt x="133" y="180"/>
                  <a:pt x="134" y="203"/>
                  <a:pt x="150" y="213"/>
                </a:cubicBezTo>
                <a:cubicBezTo>
                  <a:pt x="179" y="231"/>
                  <a:pt x="206" y="172"/>
                  <a:pt x="212" y="163"/>
                </a:cubicBezTo>
                <a:cubicBezTo>
                  <a:pt x="208" y="142"/>
                  <a:pt x="212" y="118"/>
                  <a:pt x="200" y="100"/>
                </a:cubicBezTo>
                <a:cubicBezTo>
                  <a:pt x="148" y="22"/>
                  <a:pt x="107" y="54"/>
                  <a:pt x="25" y="63"/>
                </a:cubicBezTo>
                <a:cubicBezTo>
                  <a:pt x="24" y="67"/>
                  <a:pt x="0" y="134"/>
                  <a:pt x="0" y="138"/>
                </a:cubicBezTo>
                <a:cubicBezTo>
                  <a:pt x="11" y="233"/>
                  <a:pt x="59" y="237"/>
                  <a:pt x="137" y="263"/>
                </a:cubicBezTo>
                <a:cubicBezTo>
                  <a:pt x="188" y="259"/>
                  <a:pt x="384" y="276"/>
                  <a:pt x="313" y="151"/>
                </a:cubicBezTo>
                <a:cubicBezTo>
                  <a:pt x="305" y="138"/>
                  <a:pt x="288" y="134"/>
                  <a:pt x="275" y="125"/>
                </a:cubicBezTo>
                <a:cubicBezTo>
                  <a:pt x="250" y="138"/>
                  <a:pt x="222" y="146"/>
                  <a:pt x="200" y="163"/>
                </a:cubicBezTo>
                <a:cubicBezTo>
                  <a:pt x="188" y="172"/>
                  <a:pt x="160" y="201"/>
                  <a:pt x="175" y="201"/>
                </a:cubicBezTo>
                <a:cubicBezTo>
                  <a:pt x="199" y="201"/>
                  <a:pt x="216" y="176"/>
                  <a:pt x="237" y="163"/>
                </a:cubicBezTo>
                <a:cubicBezTo>
                  <a:pt x="276" y="50"/>
                  <a:pt x="198" y="22"/>
                  <a:pt x="112" y="0"/>
                </a:cubicBezTo>
                <a:cubicBezTo>
                  <a:pt x="104" y="13"/>
                  <a:pt x="97" y="26"/>
                  <a:pt x="87" y="38"/>
                </a:cubicBezTo>
                <a:cubicBezTo>
                  <a:pt x="76" y="51"/>
                  <a:pt x="52" y="58"/>
                  <a:pt x="50" y="75"/>
                </a:cubicBezTo>
                <a:cubicBezTo>
                  <a:pt x="38" y="215"/>
                  <a:pt x="209" y="247"/>
                  <a:pt x="313" y="263"/>
                </a:cubicBezTo>
                <a:cubicBezTo>
                  <a:pt x="345" y="216"/>
                  <a:pt x="375" y="193"/>
                  <a:pt x="300" y="125"/>
                </a:cubicBezTo>
                <a:cubicBezTo>
                  <a:pt x="275" y="102"/>
                  <a:pt x="200" y="100"/>
                  <a:pt x="200" y="100"/>
                </a:cubicBezTo>
                <a:cubicBezTo>
                  <a:pt x="132" y="114"/>
                  <a:pt x="110" y="122"/>
                  <a:pt x="87" y="188"/>
                </a:cubicBezTo>
                <a:cubicBezTo>
                  <a:pt x="112" y="201"/>
                  <a:pt x="134" y="221"/>
                  <a:pt x="162" y="226"/>
                </a:cubicBezTo>
                <a:cubicBezTo>
                  <a:pt x="184" y="230"/>
                  <a:pt x="263" y="222"/>
                  <a:pt x="263" y="176"/>
                </a:cubicBezTo>
                <a:cubicBezTo>
                  <a:pt x="263" y="164"/>
                  <a:pt x="246" y="193"/>
                  <a:pt x="237" y="201"/>
                </a:cubicBezTo>
                <a:cubicBezTo>
                  <a:pt x="229" y="176"/>
                  <a:pt x="220" y="150"/>
                  <a:pt x="212" y="125"/>
                </a:cubicBezTo>
                <a:cubicBezTo>
                  <a:pt x="208" y="113"/>
                  <a:pt x="200" y="88"/>
                  <a:pt x="200" y="88"/>
                </a:cubicBezTo>
                <a:cubicBezTo>
                  <a:pt x="159" y="104"/>
                  <a:pt x="51" y="147"/>
                  <a:pt x="150" y="201"/>
                </a:cubicBezTo>
                <a:cubicBezTo>
                  <a:pt x="172" y="213"/>
                  <a:pt x="200" y="209"/>
                  <a:pt x="225" y="213"/>
                </a:cubicBezTo>
                <a:cubicBezTo>
                  <a:pt x="246" y="205"/>
                  <a:pt x="280" y="209"/>
                  <a:pt x="288" y="188"/>
                </a:cubicBezTo>
                <a:cubicBezTo>
                  <a:pt x="321" y="105"/>
                  <a:pt x="271" y="85"/>
                  <a:pt x="225" y="50"/>
                </a:cubicBezTo>
                <a:cubicBezTo>
                  <a:pt x="208" y="54"/>
                  <a:pt x="188" y="52"/>
                  <a:pt x="175" y="63"/>
                </a:cubicBezTo>
                <a:cubicBezTo>
                  <a:pt x="148" y="87"/>
                  <a:pt x="112" y="151"/>
                  <a:pt x="112" y="151"/>
                </a:cubicBezTo>
                <a:cubicBezTo>
                  <a:pt x="124" y="231"/>
                  <a:pt x="106" y="259"/>
                  <a:pt x="200" y="288"/>
                </a:cubicBezTo>
                <a:cubicBezTo>
                  <a:pt x="216" y="293"/>
                  <a:pt x="233" y="280"/>
                  <a:pt x="250" y="276"/>
                </a:cubicBezTo>
                <a:cubicBezTo>
                  <a:pt x="258" y="259"/>
                  <a:pt x="273" y="245"/>
                  <a:pt x="275" y="226"/>
                </a:cubicBezTo>
                <a:cubicBezTo>
                  <a:pt x="286" y="123"/>
                  <a:pt x="171" y="58"/>
                  <a:pt x="87" y="38"/>
                </a:cubicBezTo>
                <a:cubicBezTo>
                  <a:pt x="82" y="43"/>
                  <a:pt x="24" y="90"/>
                  <a:pt x="37" y="113"/>
                </a:cubicBezTo>
                <a:cubicBezTo>
                  <a:pt x="72" y="174"/>
                  <a:pt x="153" y="174"/>
                  <a:pt x="212" y="188"/>
                </a:cubicBezTo>
                <a:cubicBezTo>
                  <a:pt x="226" y="178"/>
                  <a:pt x="276" y="157"/>
                  <a:pt x="263" y="125"/>
                </a:cubicBezTo>
                <a:cubicBezTo>
                  <a:pt x="257" y="111"/>
                  <a:pt x="238" y="108"/>
                  <a:pt x="225" y="100"/>
                </a:cubicBezTo>
                <a:cubicBezTo>
                  <a:pt x="196" y="108"/>
                  <a:pt x="164" y="110"/>
                  <a:pt x="137" y="125"/>
                </a:cubicBezTo>
                <a:cubicBezTo>
                  <a:pt x="67" y="164"/>
                  <a:pt x="130" y="258"/>
                  <a:pt x="175" y="288"/>
                </a:cubicBezTo>
                <a:cubicBezTo>
                  <a:pt x="258" y="205"/>
                  <a:pt x="246" y="98"/>
                  <a:pt x="150" y="25"/>
                </a:cubicBezTo>
                <a:cubicBezTo>
                  <a:pt x="125" y="29"/>
                  <a:pt x="96" y="23"/>
                  <a:pt x="75" y="38"/>
                </a:cubicBezTo>
                <a:cubicBezTo>
                  <a:pt x="42" y="61"/>
                  <a:pt x="74" y="136"/>
                  <a:pt x="87" y="151"/>
                </a:cubicBezTo>
                <a:cubicBezTo>
                  <a:pt x="116" y="185"/>
                  <a:pt x="196" y="200"/>
                  <a:pt x="237" y="213"/>
                </a:cubicBezTo>
                <a:cubicBezTo>
                  <a:pt x="241" y="196"/>
                  <a:pt x="256" y="179"/>
                  <a:pt x="250" y="163"/>
                </a:cubicBezTo>
                <a:cubicBezTo>
                  <a:pt x="229" y="107"/>
                  <a:pt x="183" y="109"/>
                  <a:pt x="137" y="100"/>
                </a:cubicBezTo>
                <a:cubicBezTo>
                  <a:pt x="104" y="121"/>
                  <a:pt x="4" y="141"/>
                  <a:pt x="37" y="163"/>
                </a:cubicBezTo>
                <a:cubicBezTo>
                  <a:pt x="121" y="219"/>
                  <a:pt x="126" y="210"/>
                  <a:pt x="212" y="238"/>
                </a:cubicBezTo>
                <a:cubicBezTo>
                  <a:pt x="216" y="223"/>
                  <a:pt x="248" y="146"/>
                  <a:pt x="200" y="138"/>
                </a:cubicBezTo>
                <a:cubicBezTo>
                  <a:pt x="179" y="135"/>
                  <a:pt x="167" y="163"/>
                  <a:pt x="150" y="176"/>
                </a:cubicBezTo>
                <a:cubicBezTo>
                  <a:pt x="129" y="256"/>
                  <a:pt x="134" y="251"/>
                  <a:pt x="200" y="301"/>
                </a:cubicBezTo>
                <a:cubicBezTo>
                  <a:pt x="225" y="297"/>
                  <a:pt x="252" y="299"/>
                  <a:pt x="275" y="288"/>
                </a:cubicBezTo>
                <a:cubicBezTo>
                  <a:pt x="305" y="273"/>
                  <a:pt x="313" y="216"/>
                  <a:pt x="313" y="188"/>
                </a:cubicBezTo>
                <a:lnTo>
                  <a:pt x="202" y="138"/>
                </a:lnTo>
              </a:path>
            </a:pathLst>
          </a:custGeom>
          <a:noFill/>
          <a:ln w="88900" cap="flat">
            <a:solidFill>
              <a:srgbClr val="800000"/>
            </a:solidFill>
            <a:prstDash val="solid"/>
            <a:round/>
            <a:headEnd/>
            <a:tailEnd/>
          </a:ln>
        </p:spPr>
        <p:txBody>
          <a:bodyPr/>
          <a:lstStyle/>
          <a:p>
            <a:endParaRPr lang="en-US"/>
          </a:p>
        </p:txBody>
      </p:sp>
      <p:sp>
        <p:nvSpPr>
          <p:cNvPr id="27653" name="Rectangle 9"/>
          <p:cNvSpPr>
            <a:spLocks noGrp="1" noChangeArrowheads="1"/>
          </p:cNvSpPr>
          <p:nvPr>
            <p:ph type="title"/>
          </p:nvPr>
        </p:nvSpPr>
        <p:spPr/>
        <p:txBody>
          <a:bodyPr/>
          <a:lstStyle/>
          <a:p>
            <a:pPr algn="ctr" eaLnBrk="1" hangingPunct="1"/>
            <a:r>
              <a:rPr lang="en-IE" smtClean="0"/>
              <a:t>Endospore formation</a:t>
            </a:r>
            <a:endParaRPr lang="en-US" smtClean="0"/>
          </a:p>
        </p:txBody>
      </p:sp>
      <p:sp>
        <p:nvSpPr>
          <p:cNvPr id="27654" name="Rectangle 10"/>
          <p:cNvSpPr>
            <a:spLocks noGrp="1" noChangeArrowheads="1"/>
          </p:cNvSpPr>
          <p:nvPr>
            <p:ph idx="1"/>
          </p:nvPr>
        </p:nvSpPr>
        <p:spPr/>
        <p:txBody>
          <a:bodyPr/>
          <a:lstStyle/>
          <a:p>
            <a:pPr algn="ctr" eaLnBrk="1" hangingPunct="1">
              <a:buFont typeface="Wingdings" pitchFamily="2" charset="2"/>
              <a:buNone/>
            </a:pPr>
            <a:r>
              <a:rPr lang="en-IE" smtClean="0"/>
              <a:t>These are formed when the bacterial chromosome replicates</a:t>
            </a:r>
            <a:endParaRPr lang="en-US" smtClean="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6"/>
          <p:cNvSpPr>
            <a:spLocks noGrp="1" noChangeArrowheads="1"/>
          </p:cNvSpPr>
          <p:nvPr>
            <p:ph type="title"/>
          </p:nvPr>
        </p:nvSpPr>
        <p:spPr/>
        <p:txBody>
          <a:bodyPr/>
          <a:lstStyle/>
          <a:p>
            <a:pPr algn="ctr" eaLnBrk="1" hangingPunct="1"/>
            <a:r>
              <a:rPr lang="en-IE" smtClean="0"/>
              <a:t>Endospore formation</a:t>
            </a:r>
            <a:endParaRPr lang="en-US" smtClean="0"/>
          </a:p>
        </p:txBody>
      </p:sp>
      <p:sp>
        <p:nvSpPr>
          <p:cNvPr id="28675" name="Rectangle 4"/>
          <p:cNvSpPr>
            <a:spLocks noGrp="1" noChangeArrowheads="1"/>
          </p:cNvSpPr>
          <p:nvPr>
            <p:ph type="body" sz="half" idx="1"/>
          </p:nvPr>
        </p:nvSpPr>
        <p:spPr>
          <a:noFill/>
        </p:spPr>
        <p:txBody>
          <a:bodyPr/>
          <a:lstStyle/>
          <a:p>
            <a:pPr eaLnBrk="1" hangingPunct="1">
              <a:buFont typeface="Wingdings" pitchFamily="2" charset="2"/>
              <a:buNone/>
            </a:pPr>
            <a:r>
              <a:rPr lang="en-US" sz="2400" smtClean="0"/>
              <a:t>                                                       </a:t>
            </a:r>
          </a:p>
        </p:txBody>
      </p:sp>
      <p:grpSp>
        <p:nvGrpSpPr>
          <p:cNvPr id="2" name="Group 23"/>
          <p:cNvGrpSpPr>
            <a:grpSpLocks/>
          </p:cNvGrpSpPr>
          <p:nvPr/>
        </p:nvGrpSpPr>
        <p:grpSpPr bwMode="auto">
          <a:xfrm>
            <a:off x="1676400" y="2854325"/>
            <a:ext cx="5410200" cy="2590800"/>
            <a:chOff x="1056" y="1798"/>
            <a:chExt cx="3408" cy="1632"/>
          </a:xfrm>
        </p:grpSpPr>
        <p:sp>
          <p:nvSpPr>
            <p:cNvPr id="28678" name="Freeform 6"/>
            <p:cNvSpPr>
              <a:spLocks/>
            </p:cNvSpPr>
            <p:nvPr/>
          </p:nvSpPr>
          <p:spPr bwMode="auto">
            <a:xfrm flipV="1">
              <a:off x="1426" y="2353"/>
              <a:ext cx="384" cy="423"/>
            </a:xfrm>
            <a:custGeom>
              <a:avLst/>
              <a:gdLst>
                <a:gd name="T0" fmla="*/ 125 w 384"/>
                <a:gd name="T1" fmla="*/ 88 h 339"/>
                <a:gd name="T2" fmla="*/ 125 w 384"/>
                <a:gd name="T3" fmla="*/ 226 h 339"/>
                <a:gd name="T4" fmla="*/ 313 w 384"/>
                <a:gd name="T5" fmla="*/ 263 h 339"/>
                <a:gd name="T6" fmla="*/ 275 w 384"/>
                <a:gd name="T7" fmla="*/ 100 h 339"/>
                <a:gd name="T8" fmla="*/ 250 w 384"/>
                <a:gd name="T9" fmla="*/ 163 h 339"/>
                <a:gd name="T10" fmla="*/ 225 w 384"/>
                <a:gd name="T11" fmla="*/ 88 h 339"/>
                <a:gd name="T12" fmla="*/ 150 w 384"/>
                <a:gd name="T13" fmla="*/ 201 h 339"/>
                <a:gd name="T14" fmla="*/ 162 w 384"/>
                <a:gd name="T15" fmla="*/ 163 h 339"/>
                <a:gd name="T16" fmla="*/ 275 w 384"/>
                <a:gd name="T17" fmla="*/ 125 h 339"/>
                <a:gd name="T18" fmla="*/ 137 w 384"/>
                <a:gd name="T19" fmla="*/ 213 h 339"/>
                <a:gd name="T20" fmla="*/ 125 w 384"/>
                <a:gd name="T21" fmla="*/ 213 h 339"/>
                <a:gd name="T22" fmla="*/ 137 w 384"/>
                <a:gd name="T23" fmla="*/ 176 h 339"/>
                <a:gd name="T24" fmla="*/ 175 w 384"/>
                <a:gd name="T25" fmla="*/ 100 h 339"/>
                <a:gd name="T26" fmla="*/ 137 w 384"/>
                <a:gd name="T27" fmla="*/ 201 h 339"/>
                <a:gd name="T28" fmla="*/ 225 w 384"/>
                <a:gd name="T29" fmla="*/ 100 h 339"/>
                <a:gd name="T30" fmla="*/ 125 w 384"/>
                <a:gd name="T31" fmla="*/ 163 h 339"/>
                <a:gd name="T32" fmla="*/ 212 w 384"/>
                <a:gd name="T33" fmla="*/ 163 h 339"/>
                <a:gd name="T34" fmla="*/ 25 w 384"/>
                <a:gd name="T35" fmla="*/ 63 h 339"/>
                <a:gd name="T36" fmla="*/ 137 w 384"/>
                <a:gd name="T37" fmla="*/ 263 h 339"/>
                <a:gd name="T38" fmla="*/ 275 w 384"/>
                <a:gd name="T39" fmla="*/ 125 h 339"/>
                <a:gd name="T40" fmla="*/ 175 w 384"/>
                <a:gd name="T41" fmla="*/ 201 h 339"/>
                <a:gd name="T42" fmla="*/ 112 w 384"/>
                <a:gd name="T43" fmla="*/ 0 h 339"/>
                <a:gd name="T44" fmla="*/ 50 w 384"/>
                <a:gd name="T45" fmla="*/ 75 h 339"/>
                <a:gd name="T46" fmla="*/ 300 w 384"/>
                <a:gd name="T47" fmla="*/ 125 h 339"/>
                <a:gd name="T48" fmla="*/ 87 w 384"/>
                <a:gd name="T49" fmla="*/ 188 h 339"/>
                <a:gd name="T50" fmla="*/ 263 w 384"/>
                <a:gd name="T51" fmla="*/ 176 h 339"/>
                <a:gd name="T52" fmla="*/ 212 w 384"/>
                <a:gd name="T53" fmla="*/ 125 h 339"/>
                <a:gd name="T54" fmla="*/ 150 w 384"/>
                <a:gd name="T55" fmla="*/ 201 h 339"/>
                <a:gd name="T56" fmla="*/ 288 w 384"/>
                <a:gd name="T57" fmla="*/ 188 h 339"/>
                <a:gd name="T58" fmla="*/ 175 w 384"/>
                <a:gd name="T59" fmla="*/ 63 h 339"/>
                <a:gd name="T60" fmla="*/ 200 w 384"/>
                <a:gd name="T61" fmla="*/ 288 h 339"/>
                <a:gd name="T62" fmla="*/ 275 w 384"/>
                <a:gd name="T63" fmla="*/ 226 h 339"/>
                <a:gd name="T64" fmla="*/ 37 w 384"/>
                <a:gd name="T65" fmla="*/ 113 h 339"/>
                <a:gd name="T66" fmla="*/ 263 w 384"/>
                <a:gd name="T67" fmla="*/ 125 h 339"/>
                <a:gd name="T68" fmla="*/ 137 w 384"/>
                <a:gd name="T69" fmla="*/ 125 h 339"/>
                <a:gd name="T70" fmla="*/ 150 w 384"/>
                <a:gd name="T71" fmla="*/ 25 h 339"/>
                <a:gd name="T72" fmla="*/ 87 w 384"/>
                <a:gd name="T73" fmla="*/ 151 h 339"/>
                <a:gd name="T74" fmla="*/ 250 w 384"/>
                <a:gd name="T75" fmla="*/ 163 h 339"/>
                <a:gd name="T76" fmla="*/ 37 w 384"/>
                <a:gd name="T77" fmla="*/ 163 h 339"/>
                <a:gd name="T78" fmla="*/ 200 w 384"/>
                <a:gd name="T79" fmla="*/ 138 h 339"/>
                <a:gd name="T80" fmla="*/ 200 w 384"/>
                <a:gd name="T81" fmla="*/ 301 h 339"/>
                <a:gd name="T82" fmla="*/ 313 w 384"/>
                <a:gd name="T83" fmla="*/ 188 h 33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84"/>
                <a:gd name="T127" fmla="*/ 0 h 339"/>
                <a:gd name="T128" fmla="*/ 384 w 384"/>
                <a:gd name="T129" fmla="*/ 339 h 33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84" h="339">
                  <a:moveTo>
                    <a:pt x="175" y="50"/>
                  </a:moveTo>
                  <a:cubicBezTo>
                    <a:pt x="158" y="63"/>
                    <a:pt x="141" y="74"/>
                    <a:pt x="125" y="88"/>
                  </a:cubicBezTo>
                  <a:cubicBezTo>
                    <a:pt x="103" y="108"/>
                    <a:pt x="62" y="151"/>
                    <a:pt x="62" y="151"/>
                  </a:cubicBezTo>
                  <a:cubicBezTo>
                    <a:pt x="83" y="176"/>
                    <a:pt x="98" y="208"/>
                    <a:pt x="125" y="226"/>
                  </a:cubicBezTo>
                  <a:cubicBezTo>
                    <a:pt x="169" y="255"/>
                    <a:pt x="226" y="257"/>
                    <a:pt x="275" y="276"/>
                  </a:cubicBezTo>
                  <a:cubicBezTo>
                    <a:pt x="288" y="272"/>
                    <a:pt x="305" y="274"/>
                    <a:pt x="313" y="263"/>
                  </a:cubicBezTo>
                  <a:cubicBezTo>
                    <a:pt x="328" y="242"/>
                    <a:pt x="338" y="188"/>
                    <a:pt x="338" y="188"/>
                  </a:cubicBezTo>
                  <a:cubicBezTo>
                    <a:pt x="334" y="175"/>
                    <a:pt x="325" y="83"/>
                    <a:pt x="275" y="100"/>
                  </a:cubicBezTo>
                  <a:cubicBezTo>
                    <a:pt x="275" y="100"/>
                    <a:pt x="206" y="164"/>
                    <a:pt x="212" y="176"/>
                  </a:cubicBezTo>
                  <a:cubicBezTo>
                    <a:pt x="218" y="188"/>
                    <a:pt x="237" y="167"/>
                    <a:pt x="250" y="163"/>
                  </a:cubicBezTo>
                  <a:cubicBezTo>
                    <a:pt x="254" y="142"/>
                    <a:pt x="270" y="120"/>
                    <a:pt x="263" y="100"/>
                  </a:cubicBezTo>
                  <a:cubicBezTo>
                    <a:pt x="259" y="87"/>
                    <a:pt x="236" y="81"/>
                    <a:pt x="225" y="88"/>
                  </a:cubicBezTo>
                  <a:cubicBezTo>
                    <a:pt x="202" y="101"/>
                    <a:pt x="190" y="129"/>
                    <a:pt x="175" y="151"/>
                  </a:cubicBezTo>
                  <a:cubicBezTo>
                    <a:pt x="165" y="167"/>
                    <a:pt x="150" y="220"/>
                    <a:pt x="150" y="201"/>
                  </a:cubicBezTo>
                  <a:cubicBezTo>
                    <a:pt x="150" y="174"/>
                    <a:pt x="167" y="150"/>
                    <a:pt x="175" y="125"/>
                  </a:cubicBezTo>
                  <a:cubicBezTo>
                    <a:pt x="179" y="112"/>
                    <a:pt x="162" y="163"/>
                    <a:pt x="162" y="163"/>
                  </a:cubicBezTo>
                  <a:cubicBezTo>
                    <a:pt x="183" y="180"/>
                    <a:pt x="198" y="213"/>
                    <a:pt x="225" y="213"/>
                  </a:cubicBezTo>
                  <a:cubicBezTo>
                    <a:pt x="252" y="213"/>
                    <a:pt x="269" y="145"/>
                    <a:pt x="275" y="125"/>
                  </a:cubicBezTo>
                  <a:cubicBezTo>
                    <a:pt x="271" y="100"/>
                    <a:pt x="288" y="50"/>
                    <a:pt x="263" y="50"/>
                  </a:cubicBezTo>
                  <a:cubicBezTo>
                    <a:pt x="250" y="50"/>
                    <a:pt x="138" y="212"/>
                    <a:pt x="137" y="213"/>
                  </a:cubicBezTo>
                  <a:cubicBezTo>
                    <a:pt x="97" y="339"/>
                    <a:pt x="177" y="131"/>
                    <a:pt x="162" y="138"/>
                  </a:cubicBezTo>
                  <a:cubicBezTo>
                    <a:pt x="137" y="150"/>
                    <a:pt x="125" y="185"/>
                    <a:pt x="125" y="213"/>
                  </a:cubicBezTo>
                  <a:cubicBezTo>
                    <a:pt x="125" y="237"/>
                    <a:pt x="150" y="172"/>
                    <a:pt x="162" y="151"/>
                  </a:cubicBezTo>
                  <a:cubicBezTo>
                    <a:pt x="153" y="123"/>
                    <a:pt x="137" y="50"/>
                    <a:pt x="137" y="176"/>
                  </a:cubicBezTo>
                  <a:cubicBezTo>
                    <a:pt x="137" y="189"/>
                    <a:pt x="144" y="150"/>
                    <a:pt x="150" y="138"/>
                  </a:cubicBezTo>
                  <a:cubicBezTo>
                    <a:pt x="157" y="124"/>
                    <a:pt x="160" y="100"/>
                    <a:pt x="175" y="100"/>
                  </a:cubicBezTo>
                  <a:cubicBezTo>
                    <a:pt x="188" y="100"/>
                    <a:pt x="167" y="125"/>
                    <a:pt x="162" y="138"/>
                  </a:cubicBezTo>
                  <a:cubicBezTo>
                    <a:pt x="154" y="159"/>
                    <a:pt x="145" y="180"/>
                    <a:pt x="137" y="201"/>
                  </a:cubicBezTo>
                  <a:cubicBezTo>
                    <a:pt x="145" y="213"/>
                    <a:pt x="147" y="238"/>
                    <a:pt x="162" y="238"/>
                  </a:cubicBezTo>
                  <a:cubicBezTo>
                    <a:pt x="209" y="238"/>
                    <a:pt x="220" y="123"/>
                    <a:pt x="225" y="100"/>
                  </a:cubicBezTo>
                  <a:cubicBezTo>
                    <a:pt x="221" y="83"/>
                    <a:pt x="228" y="56"/>
                    <a:pt x="212" y="50"/>
                  </a:cubicBezTo>
                  <a:cubicBezTo>
                    <a:pt x="163" y="31"/>
                    <a:pt x="134" y="136"/>
                    <a:pt x="125" y="163"/>
                  </a:cubicBezTo>
                  <a:cubicBezTo>
                    <a:pt x="133" y="180"/>
                    <a:pt x="134" y="203"/>
                    <a:pt x="150" y="213"/>
                  </a:cubicBezTo>
                  <a:cubicBezTo>
                    <a:pt x="179" y="231"/>
                    <a:pt x="206" y="172"/>
                    <a:pt x="212" y="163"/>
                  </a:cubicBezTo>
                  <a:cubicBezTo>
                    <a:pt x="208" y="142"/>
                    <a:pt x="212" y="118"/>
                    <a:pt x="200" y="100"/>
                  </a:cubicBezTo>
                  <a:cubicBezTo>
                    <a:pt x="148" y="22"/>
                    <a:pt x="107" y="54"/>
                    <a:pt x="25" y="63"/>
                  </a:cubicBezTo>
                  <a:cubicBezTo>
                    <a:pt x="24" y="67"/>
                    <a:pt x="0" y="134"/>
                    <a:pt x="0" y="138"/>
                  </a:cubicBezTo>
                  <a:cubicBezTo>
                    <a:pt x="11" y="233"/>
                    <a:pt x="59" y="237"/>
                    <a:pt x="137" y="263"/>
                  </a:cubicBezTo>
                  <a:cubicBezTo>
                    <a:pt x="188" y="259"/>
                    <a:pt x="384" y="276"/>
                    <a:pt x="313" y="151"/>
                  </a:cubicBezTo>
                  <a:cubicBezTo>
                    <a:pt x="305" y="138"/>
                    <a:pt x="288" y="134"/>
                    <a:pt x="275" y="125"/>
                  </a:cubicBezTo>
                  <a:cubicBezTo>
                    <a:pt x="250" y="138"/>
                    <a:pt x="222" y="146"/>
                    <a:pt x="200" y="163"/>
                  </a:cubicBezTo>
                  <a:cubicBezTo>
                    <a:pt x="188" y="172"/>
                    <a:pt x="160" y="201"/>
                    <a:pt x="175" y="201"/>
                  </a:cubicBezTo>
                  <a:cubicBezTo>
                    <a:pt x="199" y="201"/>
                    <a:pt x="216" y="176"/>
                    <a:pt x="237" y="163"/>
                  </a:cubicBezTo>
                  <a:cubicBezTo>
                    <a:pt x="276" y="50"/>
                    <a:pt x="198" y="22"/>
                    <a:pt x="112" y="0"/>
                  </a:cubicBezTo>
                  <a:cubicBezTo>
                    <a:pt x="104" y="13"/>
                    <a:pt x="97" y="26"/>
                    <a:pt x="87" y="38"/>
                  </a:cubicBezTo>
                  <a:cubicBezTo>
                    <a:pt x="76" y="51"/>
                    <a:pt x="52" y="58"/>
                    <a:pt x="50" y="75"/>
                  </a:cubicBezTo>
                  <a:cubicBezTo>
                    <a:pt x="38" y="215"/>
                    <a:pt x="209" y="247"/>
                    <a:pt x="313" y="263"/>
                  </a:cubicBezTo>
                  <a:cubicBezTo>
                    <a:pt x="345" y="216"/>
                    <a:pt x="375" y="193"/>
                    <a:pt x="300" y="125"/>
                  </a:cubicBezTo>
                  <a:cubicBezTo>
                    <a:pt x="275" y="102"/>
                    <a:pt x="200" y="100"/>
                    <a:pt x="200" y="100"/>
                  </a:cubicBezTo>
                  <a:cubicBezTo>
                    <a:pt x="132" y="114"/>
                    <a:pt x="110" y="122"/>
                    <a:pt x="87" y="188"/>
                  </a:cubicBezTo>
                  <a:cubicBezTo>
                    <a:pt x="112" y="201"/>
                    <a:pt x="134" y="221"/>
                    <a:pt x="162" y="226"/>
                  </a:cubicBezTo>
                  <a:cubicBezTo>
                    <a:pt x="184" y="230"/>
                    <a:pt x="263" y="222"/>
                    <a:pt x="263" y="176"/>
                  </a:cubicBezTo>
                  <a:cubicBezTo>
                    <a:pt x="263" y="164"/>
                    <a:pt x="246" y="193"/>
                    <a:pt x="237" y="201"/>
                  </a:cubicBezTo>
                  <a:cubicBezTo>
                    <a:pt x="229" y="176"/>
                    <a:pt x="220" y="150"/>
                    <a:pt x="212" y="125"/>
                  </a:cubicBezTo>
                  <a:cubicBezTo>
                    <a:pt x="208" y="113"/>
                    <a:pt x="200" y="88"/>
                    <a:pt x="200" y="88"/>
                  </a:cubicBezTo>
                  <a:cubicBezTo>
                    <a:pt x="159" y="104"/>
                    <a:pt x="51" y="147"/>
                    <a:pt x="150" y="201"/>
                  </a:cubicBezTo>
                  <a:cubicBezTo>
                    <a:pt x="172" y="213"/>
                    <a:pt x="200" y="209"/>
                    <a:pt x="225" y="213"/>
                  </a:cubicBezTo>
                  <a:cubicBezTo>
                    <a:pt x="246" y="205"/>
                    <a:pt x="280" y="209"/>
                    <a:pt x="288" y="188"/>
                  </a:cubicBezTo>
                  <a:cubicBezTo>
                    <a:pt x="321" y="105"/>
                    <a:pt x="271" y="85"/>
                    <a:pt x="225" y="50"/>
                  </a:cubicBezTo>
                  <a:cubicBezTo>
                    <a:pt x="208" y="54"/>
                    <a:pt x="188" y="52"/>
                    <a:pt x="175" y="63"/>
                  </a:cubicBezTo>
                  <a:cubicBezTo>
                    <a:pt x="148" y="87"/>
                    <a:pt x="112" y="151"/>
                    <a:pt x="112" y="151"/>
                  </a:cubicBezTo>
                  <a:cubicBezTo>
                    <a:pt x="124" y="231"/>
                    <a:pt x="106" y="259"/>
                    <a:pt x="200" y="288"/>
                  </a:cubicBezTo>
                  <a:cubicBezTo>
                    <a:pt x="216" y="293"/>
                    <a:pt x="233" y="280"/>
                    <a:pt x="250" y="276"/>
                  </a:cubicBezTo>
                  <a:cubicBezTo>
                    <a:pt x="258" y="259"/>
                    <a:pt x="273" y="245"/>
                    <a:pt x="275" y="226"/>
                  </a:cubicBezTo>
                  <a:cubicBezTo>
                    <a:pt x="286" y="123"/>
                    <a:pt x="171" y="58"/>
                    <a:pt x="87" y="38"/>
                  </a:cubicBezTo>
                  <a:cubicBezTo>
                    <a:pt x="82" y="43"/>
                    <a:pt x="24" y="90"/>
                    <a:pt x="37" y="113"/>
                  </a:cubicBezTo>
                  <a:cubicBezTo>
                    <a:pt x="72" y="174"/>
                    <a:pt x="153" y="174"/>
                    <a:pt x="212" y="188"/>
                  </a:cubicBezTo>
                  <a:cubicBezTo>
                    <a:pt x="226" y="178"/>
                    <a:pt x="276" y="157"/>
                    <a:pt x="263" y="125"/>
                  </a:cubicBezTo>
                  <a:cubicBezTo>
                    <a:pt x="257" y="111"/>
                    <a:pt x="238" y="108"/>
                    <a:pt x="225" y="100"/>
                  </a:cubicBezTo>
                  <a:cubicBezTo>
                    <a:pt x="196" y="108"/>
                    <a:pt x="164" y="110"/>
                    <a:pt x="137" y="125"/>
                  </a:cubicBezTo>
                  <a:cubicBezTo>
                    <a:pt x="67" y="164"/>
                    <a:pt x="130" y="258"/>
                    <a:pt x="175" y="288"/>
                  </a:cubicBezTo>
                  <a:cubicBezTo>
                    <a:pt x="258" y="205"/>
                    <a:pt x="246" y="98"/>
                    <a:pt x="150" y="25"/>
                  </a:cubicBezTo>
                  <a:cubicBezTo>
                    <a:pt x="125" y="29"/>
                    <a:pt x="96" y="23"/>
                    <a:pt x="75" y="38"/>
                  </a:cubicBezTo>
                  <a:cubicBezTo>
                    <a:pt x="42" y="61"/>
                    <a:pt x="74" y="136"/>
                    <a:pt x="87" y="151"/>
                  </a:cubicBezTo>
                  <a:cubicBezTo>
                    <a:pt x="116" y="185"/>
                    <a:pt x="196" y="200"/>
                    <a:pt x="237" y="213"/>
                  </a:cubicBezTo>
                  <a:cubicBezTo>
                    <a:pt x="241" y="196"/>
                    <a:pt x="256" y="179"/>
                    <a:pt x="250" y="163"/>
                  </a:cubicBezTo>
                  <a:cubicBezTo>
                    <a:pt x="229" y="107"/>
                    <a:pt x="183" y="109"/>
                    <a:pt x="137" y="100"/>
                  </a:cubicBezTo>
                  <a:cubicBezTo>
                    <a:pt x="104" y="121"/>
                    <a:pt x="4" y="141"/>
                    <a:pt x="37" y="163"/>
                  </a:cubicBezTo>
                  <a:cubicBezTo>
                    <a:pt x="121" y="219"/>
                    <a:pt x="126" y="210"/>
                    <a:pt x="212" y="238"/>
                  </a:cubicBezTo>
                  <a:cubicBezTo>
                    <a:pt x="216" y="223"/>
                    <a:pt x="248" y="146"/>
                    <a:pt x="200" y="138"/>
                  </a:cubicBezTo>
                  <a:cubicBezTo>
                    <a:pt x="179" y="135"/>
                    <a:pt x="167" y="163"/>
                    <a:pt x="150" y="176"/>
                  </a:cubicBezTo>
                  <a:cubicBezTo>
                    <a:pt x="129" y="256"/>
                    <a:pt x="134" y="251"/>
                    <a:pt x="200" y="301"/>
                  </a:cubicBezTo>
                  <a:cubicBezTo>
                    <a:pt x="225" y="297"/>
                    <a:pt x="252" y="299"/>
                    <a:pt x="275" y="288"/>
                  </a:cubicBezTo>
                  <a:cubicBezTo>
                    <a:pt x="305" y="273"/>
                    <a:pt x="313" y="216"/>
                    <a:pt x="313" y="188"/>
                  </a:cubicBezTo>
                  <a:lnTo>
                    <a:pt x="202" y="138"/>
                  </a:lnTo>
                </a:path>
              </a:pathLst>
            </a:custGeom>
            <a:noFill/>
            <a:ln w="88900" cap="flat">
              <a:solidFill>
                <a:schemeClr val="tx1"/>
              </a:solidFill>
              <a:prstDash val="solid"/>
              <a:round/>
              <a:headEnd/>
              <a:tailEnd/>
            </a:ln>
          </p:spPr>
          <p:txBody>
            <a:bodyPr/>
            <a:lstStyle/>
            <a:p>
              <a:endParaRPr lang="en-US"/>
            </a:p>
          </p:txBody>
        </p:sp>
        <p:sp>
          <p:nvSpPr>
            <p:cNvPr id="28679" name="Freeform 7"/>
            <p:cNvSpPr>
              <a:spLocks/>
            </p:cNvSpPr>
            <p:nvPr/>
          </p:nvSpPr>
          <p:spPr bwMode="auto">
            <a:xfrm flipH="1">
              <a:off x="3467" y="2398"/>
              <a:ext cx="432" cy="384"/>
            </a:xfrm>
            <a:custGeom>
              <a:avLst/>
              <a:gdLst>
                <a:gd name="T0" fmla="*/ 125 w 384"/>
                <a:gd name="T1" fmla="*/ 88 h 339"/>
                <a:gd name="T2" fmla="*/ 125 w 384"/>
                <a:gd name="T3" fmla="*/ 226 h 339"/>
                <a:gd name="T4" fmla="*/ 313 w 384"/>
                <a:gd name="T5" fmla="*/ 263 h 339"/>
                <a:gd name="T6" fmla="*/ 275 w 384"/>
                <a:gd name="T7" fmla="*/ 100 h 339"/>
                <a:gd name="T8" fmla="*/ 250 w 384"/>
                <a:gd name="T9" fmla="*/ 163 h 339"/>
                <a:gd name="T10" fmla="*/ 225 w 384"/>
                <a:gd name="T11" fmla="*/ 88 h 339"/>
                <a:gd name="T12" fmla="*/ 150 w 384"/>
                <a:gd name="T13" fmla="*/ 201 h 339"/>
                <a:gd name="T14" fmla="*/ 162 w 384"/>
                <a:gd name="T15" fmla="*/ 163 h 339"/>
                <a:gd name="T16" fmla="*/ 275 w 384"/>
                <a:gd name="T17" fmla="*/ 125 h 339"/>
                <a:gd name="T18" fmla="*/ 137 w 384"/>
                <a:gd name="T19" fmla="*/ 213 h 339"/>
                <a:gd name="T20" fmla="*/ 125 w 384"/>
                <a:gd name="T21" fmla="*/ 213 h 339"/>
                <a:gd name="T22" fmla="*/ 137 w 384"/>
                <a:gd name="T23" fmla="*/ 176 h 339"/>
                <a:gd name="T24" fmla="*/ 175 w 384"/>
                <a:gd name="T25" fmla="*/ 100 h 339"/>
                <a:gd name="T26" fmla="*/ 137 w 384"/>
                <a:gd name="T27" fmla="*/ 201 h 339"/>
                <a:gd name="T28" fmla="*/ 225 w 384"/>
                <a:gd name="T29" fmla="*/ 100 h 339"/>
                <a:gd name="T30" fmla="*/ 125 w 384"/>
                <a:gd name="T31" fmla="*/ 163 h 339"/>
                <a:gd name="T32" fmla="*/ 212 w 384"/>
                <a:gd name="T33" fmla="*/ 163 h 339"/>
                <a:gd name="T34" fmla="*/ 25 w 384"/>
                <a:gd name="T35" fmla="*/ 63 h 339"/>
                <a:gd name="T36" fmla="*/ 137 w 384"/>
                <a:gd name="T37" fmla="*/ 263 h 339"/>
                <a:gd name="T38" fmla="*/ 275 w 384"/>
                <a:gd name="T39" fmla="*/ 125 h 339"/>
                <a:gd name="T40" fmla="*/ 175 w 384"/>
                <a:gd name="T41" fmla="*/ 201 h 339"/>
                <a:gd name="T42" fmla="*/ 112 w 384"/>
                <a:gd name="T43" fmla="*/ 0 h 339"/>
                <a:gd name="T44" fmla="*/ 50 w 384"/>
                <a:gd name="T45" fmla="*/ 75 h 339"/>
                <a:gd name="T46" fmla="*/ 300 w 384"/>
                <a:gd name="T47" fmla="*/ 125 h 339"/>
                <a:gd name="T48" fmla="*/ 87 w 384"/>
                <a:gd name="T49" fmla="*/ 188 h 339"/>
                <a:gd name="T50" fmla="*/ 263 w 384"/>
                <a:gd name="T51" fmla="*/ 176 h 339"/>
                <a:gd name="T52" fmla="*/ 212 w 384"/>
                <a:gd name="T53" fmla="*/ 125 h 339"/>
                <a:gd name="T54" fmla="*/ 150 w 384"/>
                <a:gd name="T55" fmla="*/ 201 h 339"/>
                <a:gd name="T56" fmla="*/ 288 w 384"/>
                <a:gd name="T57" fmla="*/ 188 h 339"/>
                <a:gd name="T58" fmla="*/ 175 w 384"/>
                <a:gd name="T59" fmla="*/ 63 h 339"/>
                <a:gd name="T60" fmla="*/ 200 w 384"/>
                <a:gd name="T61" fmla="*/ 288 h 339"/>
                <a:gd name="T62" fmla="*/ 275 w 384"/>
                <a:gd name="T63" fmla="*/ 226 h 339"/>
                <a:gd name="T64" fmla="*/ 37 w 384"/>
                <a:gd name="T65" fmla="*/ 113 h 339"/>
                <a:gd name="T66" fmla="*/ 263 w 384"/>
                <a:gd name="T67" fmla="*/ 125 h 339"/>
                <a:gd name="T68" fmla="*/ 137 w 384"/>
                <a:gd name="T69" fmla="*/ 125 h 339"/>
                <a:gd name="T70" fmla="*/ 150 w 384"/>
                <a:gd name="T71" fmla="*/ 25 h 339"/>
                <a:gd name="T72" fmla="*/ 87 w 384"/>
                <a:gd name="T73" fmla="*/ 151 h 339"/>
                <a:gd name="T74" fmla="*/ 250 w 384"/>
                <a:gd name="T75" fmla="*/ 163 h 339"/>
                <a:gd name="T76" fmla="*/ 37 w 384"/>
                <a:gd name="T77" fmla="*/ 163 h 339"/>
                <a:gd name="T78" fmla="*/ 200 w 384"/>
                <a:gd name="T79" fmla="*/ 138 h 339"/>
                <a:gd name="T80" fmla="*/ 200 w 384"/>
                <a:gd name="T81" fmla="*/ 301 h 339"/>
                <a:gd name="T82" fmla="*/ 313 w 384"/>
                <a:gd name="T83" fmla="*/ 188 h 33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84"/>
                <a:gd name="T127" fmla="*/ 0 h 339"/>
                <a:gd name="T128" fmla="*/ 384 w 384"/>
                <a:gd name="T129" fmla="*/ 339 h 33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84" h="339">
                  <a:moveTo>
                    <a:pt x="175" y="50"/>
                  </a:moveTo>
                  <a:cubicBezTo>
                    <a:pt x="158" y="63"/>
                    <a:pt x="141" y="74"/>
                    <a:pt x="125" y="88"/>
                  </a:cubicBezTo>
                  <a:cubicBezTo>
                    <a:pt x="103" y="108"/>
                    <a:pt x="62" y="151"/>
                    <a:pt x="62" y="151"/>
                  </a:cubicBezTo>
                  <a:cubicBezTo>
                    <a:pt x="83" y="176"/>
                    <a:pt x="98" y="208"/>
                    <a:pt x="125" y="226"/>
                  </a:cubicBezTo>
                  <a:cubicBezTo>
                    <a:pt x="169" y="255"/>
                    <a:pt x="226" y="257"/>
                    <a:pt x="275" y="276"/>
                  </a:cubicBezTo>
                  <a:cubicBezTo>
                    <a:pt x="288" y="272"/>
                    <a:pt x="305" y="274"/>
                    <a:pt x="313" y="263"/>
                  </a:cubicBezTo>
                  <a:cubicBezTo>
                    <a:pt x="328" y="242"/>
                    <a:pt x="338" y="188"/>
                    <a:pt x="338" y="188"/>
                  </a:cubicBezTo>
                  <a:cubicBezTo>
                    <a:pt x="334" y="175"/>
                    <a:pt x="325" y="83"/>
                    <a:pt x="275" y="100"/>
                  </a:cubicBezTo>
                  <a:cubicBezTo>
                    <a:pt x="275" y="100"/>
                    <a:pt x="206" y="164"/>
                    <a:pt x="212" y="176"/>
                  </a:cubicBezTo>
                  <a:cubicBezTo>
                    <a:pt x="218" y="188"/>
                    <a:pt x="237" y="167"/>
                    <a:pt x="250" y="163"/>
                  </a:cubicBezTo>
                  <a:cubicBezTo>
                    <a:pt x="254" y="142"/>
                    <a:pt x="270" y="120"/>
                    <a:pt x="263" y="100"/>
                  </a:cubicBezTo>
                  <a:cubicBezTo>
                    <a:pt x="259" y="87"/>
                    <a:pt x="236" y="81"/>
                    <a:pt x="225" y="88"/>
                  </a:cubicBezTo>
                  <a:cubicBezTo>
                    <a:pt x="202" y="101"/>
                    <a:pt x="190" y="129"/>
                    <a:pt x="175" y="151"/>
                  </a:cubicBezTo>
                  <a:cubicBezTo>
                    <a:pt x="165" y="167"/>
                    <a:pt x="150" y="220"/>
                    <a:pt x="150" y="201"/>
                  </a:cubicBezTo>
                  <a:cubicBezTo>
                    <a:pt x="150" y="174"/>
                    <a:pt x="167" y="150"/>
                    <a:pt x="175" y="125"/>
                  </a:cubicBezTo>
                  <a:cubicBezTo>
                    <a:pt x="179" y="112"/>
                    <a:pt x="162" y="163"/>
                    <a:pt x="162" y="163"/>
                  </a:cubicBezTo>
                  <a:cubicBezTo>
                    <a:pt x="183" y="180"/>
                    <a:pt x="198" y="213"/>
                    <a:pt x="225" y="213"/>
                  </a:cubicBezTo>
                  <a:cubicBezTo>
                    <a:pt x="252" y="213"/>
                    <a:pt x="269" y="145"/>
                    <a:pt x="275" y="125"/>
                  </a:cubicBezTo>
                  <a:cubicBezTo>
                    <a:pt x="271" y="100"/>
                    <a:pt x="288" y="50"/>
                    <a:pt x="263" y="50"/>
                  </a:cubicBezTo>
                  <a:cubicBezTo>
                    <a:pt x="250" y="50"/>
                    <a:pt x="138" y="212"/>
                    <a:pt x="137" y="213"/>
                  </a:cubicBezTo>
                  <a:cubicBezTo>
                    <a:pt x="97" y="339"/>
                    <a:pt x="177" y="131"/>
                    <a:pt x="162" y="138"/>
                  </a:cubicBezTo>
                  <a:cubicBezTo>
                    <a:pt x="137" y="150"/>
                    <a:pt x="125" y="185"/>
                    <a:pt x="125" y="213"/>
                  </a:cubicBezTo>
                  <a:cubicBezTo>
                    <a:pt x="125" y="237"/>
                    <a:pt x="150" y="172"/>
                    <a:pt x="162" y="151"/>
                  </a:cubicBezTo>
                  <a:cubicBezTo>
                    <a:pt x="153" y="123"/>
                    <a:pt x="137" y="50"/>
                    <a:pt x="137" y="176"/>
                  </a:cubicBezTo>
                  <a:cubicBezTo>
                    <a:pt x="137" y="189"/>
                    <a:pt x="144" y="150"/>
                    <a:pt x="150" y="138"/>
                  </a:cubicBezTo>
                  <a:cubicBezTo>
                    <a:pt x="157" y="124"/>
                    <a:pt x="160" y="100"/>
                    <a:pt x="175" y="100"/>
                  </a:cubicBezTo>
                  <a:cubicBezTo>
                    <a:pt x="188" y="100"/>
                    <a:pt x="167" y="125"/>
                    <a:pt x="162" y="138"/>
                  </a:cubicBezTo>
                  <a:cubicBezTo>
                    <a:pt x="154" y="159"/>
                    <a:pt x="145" y="180"/>
                    <a:pt x="137" y="201"/>
                  </a:cubicBezTo>
                  <a:cubicBezTo>
                    <a:pt x="145" y="213"/>
                    <a:pt x="147" y="238"/>
                    <a:pt x="162" y="238"/>
                  </a:cubicBezTo>
                  <a:cubicBezTo>
                    <a:pt x="209" y="238"/>
                    <a:pt x="220" y="123"/>
                    <a:pt x="225" y="100"/>
                  </a:cubicBezTo>
                  <a:cubicBezTo>
                    <a:pt x="221" y="83"/>
                    <a:pt x="228" y="56"/>
                    <a:pt x="212" y="50"/>
                  </a:cubicBezTo>
                  <a:cubicBezTo>
                    <a:pt x="163" y="31"/>
                    <a:pt x="134" y="136"/>
                    <a:pt x="125" y="163"/>
                  </a:cubicBezTo>
                  <a:cubicBezTo>
                    <a:pt x="133" y="180"/>
                    <a:pt x="134" y="203"/>
                    <a:pt x="150" y="213"/>
                  </a:cubicBezTo>
                  <a:cubicBezTo>
                    <a:pt x="179" y="231"/>
                    <a:pt x="206" y="172"/>
                    <a:pt x="212" y="163"/>
                  </a:cubicBezTo>
                  <a:cubicBezTo>
                    <a:pt x="208" y="142"/>
                    <a:pt x="212" y="118"/>
                    <a:pt x="200" y="100"/>
                  </a:cubicBezTo>
                  <a:cubicBezTo>
                    <a:pt x="148" y="22"/>
                    <a:pt x="107" y="54"/>
                    <a:pt x="25" y="63"/>
                  </a:cubicBezTo>
                  <a:cubicBezTo>
                    <a:pt x="24" y="67"/>
                    <a:pt x="0" y="134"/>
                    <a:pt x="0" y="138"/>
                  </a:cubicBezTo>
                  <a:cubicBezTo>
                    <a:pt x="11" y="233"/>
                    <a:pt x="59" y="237"/>
                    <a:pt x="137" y="263"/>
                  </a:cubicBezTo>
                  <a:cubicBezTo>
                    <a:pt x="188" y="259"/>
                    <a:pt x="384" y="276"/>
                    <a:pt x="313" y="151"/>
                  </a:cubicBezTo>
                  <a:cubicBezTo>
                    <a:pt x="305" y="138"/>
                    <a:pt x="288" y="134"/>
                    <a:pt x="275" y="125"/>
                  </a:cubicBezTo>
                  <a:cubicBezTo>
                    <a:pt x="250" y="138"/>
                    <a:pt x="222" y="146"/>
                    <a:pt x="200" y="163"/>
                  </a:cubicBezTo>
                  <a:cubicBezTo>
                    <a:pt x="188" y="172"/>
                    <a:pt x="160" y="201"/>
                    <a:pt x="175" y="201"/>
                  </a:cubicBezTo>
                  <a:cubicBezTo>
                    <a:pt x="199" y="201"/>
                    <a:pt x="216" y="176"/>
                    <a:pt x="237" y="163"/>
                  </a:cubicBezTo>
                  <a:cubicBezTo>
                    <a:pt x="276" y="50"/>
                    <a:pt x="198" y="22"/>
                    <a:pt x="112" y="0"/>
                  </a:cubicBezTo>
                  <a:cubicBezTo>
                    <a:pt x="104" y="13"/>
                    <a:pt x="97" y="26"/>
                    <a:pt x="87" y="38"/>
                  </a:cubicBezTo>
                  <a:cubicBezTo>
                    <a:pt x="76" y="51"/>
                    <a:pt x="52" y="58"/>
                    <a:pt x="50" y="75"/>
                  </a:cubicBezTo>
                  <a:cubicBezTo>
                    <a:pt x="38" y="215"/>
                    <a:pt x="209" y="247"/>
                    <a:pt x="313" y="263"/>
                  </a:cubicBezTo>
                  <a:cubicBezTo>
                    <a:pt x="345" y="216"/>
                    <a:pt x="375" y="193"/>
                    <a:pt x="300" y="125"/>
                  </a:cubicBezTo>
                  <a:cubicBezTo>
                    <a:pt x="275" y="102"/>
                    <a:pt x="200" y="100"/>
                    <a:pt x="200" y="100"/>
                  </a:cubicBezTo>
                  <a:cubicBezTo>
                    <a:pt x="132" y="114"/>
                    <a:pt x="110" y="122"/>
                    <a:pt x="87" y="188"/>
                  </a:cubicBezTo>
                  <a:cubicBezTo>
                    <a:pt x="112" y="201"/>
                    <a:pt x="134" y="221"/>
                    <a:pt x="162" y="226"/>
                  </a:cubicBezTo>
                  <a:cubicBezTo>
                    <a:pt x="184" y="230"/>
                    <a:pt x="263" y="222"/>
                    <a:pt x="263" y="176"/>
                  </a:cubicBezTo>
                  <a:cubicBezTo>
                    <a:pt x="263" y="164"/>
                    <a:pt x="246" y="193"/>
                    <a:pt x="237" y="201"/>
                  </a:cubicBezTo>
                  <a:cubicBezTo>
                    <a:pt x="229" y="176"/>
                    <a:pt x="220" y="150"/>
                    <a:pt x="212" y="125"/>
                  </a:cubicBezTo>
                  <a:cubicBezTo>
                    <a:pt x="208" y="113"/>
                    <a:pt x="200" y="88"/>
                    <a:pt x="200" y="88"/>
                  </a:cubicBezTo>
                  <a:cubicBezTo>
                    <a:pt x="159" y="104"/>
                    <a:pt x="51" y="147"/>
                    <a:pt x="150" y="201"/>
                  </a:cubicBezTo>
                  <a:cubicBezTo>
                    <a:pt x="172" y="213"/>
                    <a:pt x="200" y="209"/>
                    <a:pt x="225" y="213"/>
                  </a:cubicBezTo>
                  <a:cubicBezTo>
                    <a:pt x="246" y="205"/>
                    <a:pt x="280" y="209"/>
                    <a:pt x="288" y="188"/>
                  </a:cubicBezTo>
                  <a:cubicBezTo>
                    <a:pt x="321" y="105"/>
                    <a:pt x="271" y="85"/>
                    <a:pt x="225" y="50"/>
                  </a:cubicBezTo>
                  <a:cubicBezTo>
                    <a:pt x="208" y="54"/>
                    <a:pt x="188" y="52"/>
                    <a:pt x="175" y="63"/>
                  </a:cubicBezTo>
                  <a:cubicBezTo>
                    <a:pt x="148" y="87"/>
                    <a:pt x="112" y="151"/>
                    <a:pt x="112" y="151"/>
                  </a:cubicBezTo>
                  <a:cubicBezTo>
                    <a:pt x="124" y="231"/>
                    <a:pt x="106" y="259"/>
                    <a:pt x="200" y="288"/>
                  </a:cubicBezTo>
                  <a:cubicBezTo>
                    <a:pt x="216" y="293"/>
                    <a:pt x="233" y="280"/>
                    <a:pt x="250" y="276"/>
                  </a:cubicBezTo>
                  <a:cubicBezTo>
                    <a:pt x="258" y="259"/>
                    <a:pt x="273" y="245"/>
                    <a:pt x="275" y="226"/>
                  </a:cubicBezTo>
                  <a:cubicBezTo>
                    <a:pt x="286" y="123"/>
                    <a:pt x="171" y="58"/>
                    <a:pt x="87" y="38"/>
                  </a:cubicBezTo>
                  <a:cubicBezTo>
                    <a:pt x="82" y="43"/>
                    <a:pt x="24" y="90"/>
                    <a:pt x="37" y="113"/>
                  </a:cubicBezTo>
                  <a:cubicBezTo>
                    <a:pt x="72" y="174"/>
                    <a:pt x="153" y="174"/>
                    <a:pt x="212" y="188"/>
                  </a:cubicBezTo>
                  <a:cubicBezTo>
                    <a:pt x="226" y="178"/>
                    <a:pt x="276" y="157"/>
                    <a:pt x="263" y="125"/>
                  </a:cubicBezTo>
                  <a:cubicBezTo>
                    <a:pt x="257" y="111"/>
                    <a:pt x="238" y="108"/>
                    <a:pt x="225" y="100"/>
                  </a:cubicBezTo>
                  <a:cubicBezTo>
                    <a:pt x="196" y="108"/>
                    <a:pt x="164" y="110"/>
                    <a:pt x="137" y="125"/>
                  </a:cubicBezTo>
                  <a:cubicBezTo>
                    <a:pt x="67" y="164"/>
                    <a:pt x="130" y="258"/>
                    <a:pt x="175" y="288"/>
                  </a:cubicBezTo>
                  <a:cubicBezTo>
                    <a:pt x="258" y="205"/>
                    <a:pt x="246" y="98"/>
                    <a:pt x="150" y="25"/>
                  </a:cubicBezTo>
                  <a:cubicBezTo>
                    <a:pt x="125" y="29"/>
                    <a:pt x="96" y="23"/>
                    <a:pt x="75" y="38"/>
                  </a:cubicBezTo>
                  <a:cubicBezTo>
                    <a:pt x="42" y="61"/>
                    <a:pt x="74" y="136"/>
                    <a:pt x="87" y="151"/>
                  </a:cubicBezTo>
                  <a:cubicBezTo>
                    <a:pt x="116" y="185"/>
                    <a:pt x="196" y="200"/>
                    <a:pt x="237" y="213"/>
                  </a:cubicBezTo>
                  <a:cubicBezTo>
                    <a:pt x="241" y="196"/>
                    <a:pt x="256" y="179"/>
                    <a:pt x="250" y="163"/>
                  </a:cubicBezTo>
                  <a:cubicBezTo>
                    <a:pt x="229" y="107"/>
                    <a:pt x="183" y="109"/>
                    <a:pt x="137" y="100"/>
                  </a:cubicBezTo>
                  <a:cubicBezTo>
                    <a:pt x="104" y="121"/>
                    <a:pt x="4" y="141"/>
                    <a:pt x="37" y="163"/>
                  </a:cubicBezTo>
                  <a:cubicBezTo>
                    <a:pt x="121" y="219"/>
                    <a:pt x="126" y="210"/>
                    <a:pt x="212" y="238"/>
                  </a:cubicBezTo>
                  <a:cubicBezTo>
                    <a:pt x="216" y="223"/>
                    <a:pt x="248" y="146"/>
                    <a:pt x="200" y="138"/>
                  </a:cubicBezTo>
                  <a:cubicBezTo>
                    <a:pt x="179" y="135"/>
                    <a:pt x="167" y="163"/>
                    <a:pt x="150" y="176"/>
                  </a:cubicBezTo>
                  <a:cubicBezTo>
                    <a:pt x="129" y="256"/>
                    <a:pt x="134" y="251"/>
                    <a:pt x="200" y="301"/>
                  </a:cubicBezTo>
                  <a:cubicBezTo>
                    <a:pt x="225" y="297"/>
                    <a:pt x="252" y="299"/>
                    <a:pt x="275" y="288"/>
                  </a:cubicBezTo>
                  <a:cubicBezTo>
                    <a:pt x="305" y="273"/>
                    <a:pt x="313" y="216"/>
                    <a:pt x="313" y="188"/>
                  </a:cubicBezTo>
                  <a:lnTo>
                    <a:pt x="202" y="138"/>
                  </a:lnTo>
                </a:path>
              </a:pathLst>
            </a:custGeom>
            <a:noFill/>
            <a:ln w="88900" cap="flat">
              <a:solidFill>
                <a:srgbClr val="800000"/>
              </a:solidFill>
              <a:prstDash val="solid"/>
              <a:round/>
              <a:headEnd/>
              <a:tailEnd/>
            </a:ln>
          </p:spPr>
          <p:txBody>
            <a:bodyPr/>
            <a:lstStyle/>
            <a:p>
              <a:endParaRPr lang="en-US"/>
            </a:p>
          </p:txBody>
        </p:sp>
        <p:sp>
          <p:nvSpPr>
            <p:cNvPr id="28680" name="AutoShape 8"/>
            <p:cNvSpPr>
              <a:spLocks noChangeArrowheads="1"/>
            </p:cNvSpPr>
            <p:nvPr/>
          </p:nvSpPr>
          <p:spPr bwMode="auto">
            <a:xfrm>
              <a:off x="1056" y="1798"/>
              <a:ext cx="3408" cy="1632"/>
            </a:xfrm>
            <a:prstGeom prst="roundRect">
              <a:avLst>
                <a:gd name="adj" fmla="val 16667"/>
              </a:avLst>
            </a:prstGeom>
            <a:solidFill>
              <a:srgbClr val="FFFF99"/>
            </a:solidFill>
            <a:ln w="88900" cmpd="dbl">
              <a:solidFill>
                <a:schemeClr val="tx1"/>
              </a:solidFill>
              <a:round/>
              <a:headEnd/>
              <a:tailEnd/>
            </a:ln>
          </p:spPr>
          <p:txBody>
            <a:bodyPr wrap="none" anchor="ctr"/>
            <a:lstStyle/>
            <a:p>
              <a:endParaRPr lang="en-IE"/>
            </a:p>
          </p:txBody>
        </p:sp>
        <p:sp>
          <p:nvSpPr>
            <p:cNvPr id="28681" name="Freeform 9"/>
            <p:cNvSpPr>
              <a:spLocks/>
            </p:cNvSpPr>
            <p:nvPr/>
          </p:nvSpPr>
          <p:spPr bwMode="auto">
            <a:xfrm flipV="1">
              <a:off x="1718" y="2335"/>
              <a:ext cx="384" cy="423"/>
            </a:xfrm>
            <a:custGeom>
              <a:avLst/>
              <a:gdLst>
                <a:gd name="T0" fmla="*/ 125 w 384"/>
                <a:gd name="T1" fmla="*/ 88 h 339"/>
                <a:gd name="T2" fmla="*/ 125 w 384"/>
                <a:gd name="T3" fmla="*/ 226 h 339"/>
                <a:gd name="T4" fmla="*/ 313 w 384"/>
                <a:gd name="T5" fmla="*/ 263 h 339"/>
                <a:gd name="T6" fmla="*/ 275 w 384"/>
                <a:gd name="T7" fmla="*/ 100 h 339"/>
                <a:gd name="T8" fmla="*/ 250 w 384"/>
                <a:gd name="T9" fmla="*/ 163 h 339"/>
                <a:gd name="T10" fmla="*/ 225 w 384"/>
                <a:gd name="T11" fmla="*/ 88 h 339"/>
                <a:gd name="T12" fmla="*/ 150 w 384"/>
                <a:gd name="T13" fmla="*/ 201 h 339"/>
                <a:gd name="T14" fmla="*/ 162 w 384"/>
                <a:gd name="T15" fmla="*/ 163 h 339"/>
                <a:gd name="T16" fmla="*/ 275 w 384"/>
                <a:gd name="T17" fmla="*/ 125 h 339"/>
                <a:gd name="T18" fmla="*/ 137 w 384"/>
                <a:gd name="T19" fmla="*/ 213 h 339"/>
                <a:gd name="T20" fmla="*/ 125 w 384"/>
                <a:gd name="T21" fmla="*/ 213 h 339"/>
                <a:gd name="T22" fmla="*/ 137 w 384"/>
                <a:gd name="T23" fmla="*/ 176 h 339"/>
                <a:gd name="T24" fmla="*/ 175 w 384"/>
                <a:gd name="T25" fmla="*/ 100 h 339"/>
                <a:gd name="T26" fmla="*/ 137 w 384"/>
                <a:gd name="T27" fmla="*/ 201 h 339"/>
                <a:gd name="T28" fmla="*/ 225 w 384"/>
                <a:gd name="T29" fmla="*/ 100 h 339"/>
                <a:gd name="T30" fmla="*/ 125 w 384"/>
                <a:gd name="T31" fmla="*/ 163 h 339"/>
                <a:gd name="T32" fmla="*/ 212 w 384"/>
                <a:gd name="T33" fmla="*/ 163 h 339"/>
                <a:gd name="T34" fmla="*/ 25 w 384"/>
                <a:gd name="T35" fmla="*/ 63 h 339"/>
                <a:gd name="T36" fmla="*/ 137 w 384"/>
                <a:gd name="T37" fmla="*/ 263 h 339"/>
                <a:gd name="T38" fmla="*/ 275 w 384"/>
                <a:gd name="T39" fmla="*/ 125 h 339"/>
                <a:gd name="T40" fmla="*/ 175 w 384"/>
                <a:gd name="T41" fmla="*/ 201 h 339"/>
                <a:gd name="T42" fmla="*/ 112 w 384"/>
                <a:gd name="T43" fmla="*/ 0 h 339"/>
                <a:gd name="T44" fmla="*/ 50 w 384"/>
                <a:gd name="T45" fmla="*/ 75 h 339"/>
                <a:gd name="T46" fmla="*/ 300 w 384"/>
                <a:gd name="T47" fmla="*/ 125 h 339"/>
                <a:gd name="T48" fmla="*/ 87 w 384"/>
                <a:gd name="T49" fmla="*/ 188 h 339"/>
                <a:gd name="T50" fmla="*/ 263 w 384"/>
                <a:gd name="T51" fmla="*/ 176 h 339"/>
                <a:gd name="T52" fmla="*/ 212 w 384"/>
                <a:gd name="T53" fmla="*/ 125 h 339"/>
                <a:gd name="T54" fmla="*/ 150 w 384"/>
                <a:gd name="T55" fmla="*/ 201 h 339"/>
                <a:gd name="T56" fmla="*/ 288 w 384"/>
                <a:gd name="T57" fmla="*/ 188 h 339"/>
                <a:gd name="T58" fmla="*/ 175 w 384"/>
                <a:gd name="T59" fmla="*/ 63 h 339"/>
                <a:gd name="T60" fmla="*/ 200 w 384"/>
                <a:gd name="T61" fmla="*/ 288 h 339"/>
                <a:gd name="T62" fmla="*/ 275 w 384"/>
                <a:gd name="T63" fmla="*/ 226 h 339"/>
                <a:gd name="T64" fmla="*/ 37 w 384"/>
                <a:gd name="T65" fmla="*/ 113 h 339"/>
                <a:gd name="T66" fmla="*/ 263 w 384"/>
                <a:gd name="T67" fmla="*/ 125 h 339"/>
                <a:gd name="T68" fmla="*/ 137 w 384"/>
                <a:gd name="T69" fmla="*/ 125 h 339"/>
                <a:gd name="T70" fmla="*/ 150 w 384"/>
                <a:gd name="T71" fmla="*/ 25 h 339"/>
                <a:gd name="T72" fmla="*/ 87 w 384"/>
                <a:gd name="T73" fmla="*/ 151 h 339"/>
                <a:gd name="T74" fmla="*/ 250 w 384"/>
                <a:gd name="T75" fmla="*/ 163 h 339"/>
                <a:gd name="T76" fmla="*/ 37 w 384"/>
                <a:gd name="T77" fmla="*/ 163 h 339"/>
                <a:gd name="T78" fmla="*/ 200 w 384"/>
                <a:gd name="T79" fmla="*/ 138 h 339"/>
                <a:gd name="T80" fmla="*/ 200 w 384"/>
                <a:gd name="T81" fmla="*/ 301 h 339"/>
                <a:gd name="T82" fmla="*/ 313 w 384"/>
                <a:gd name="T83" fmla="*/ 188 h 33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84"/>
                <a:gd name="T127" fmla="*/ 0 h 339"/>
                <a:gd name="T128" fmla="*/ 384 w 384"/>
                <a:gd name="T129" fmla="*/ 339 h 33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84" h="339">
                  <a:moveTo>
                    <a:pt x="175" y="50"/>
                  </a:moveTo>
                  <a:cubicBezTo>
                    <a:pt x="158" y="63"/>
                    <a:pt x="141" y="74"/>
                    <a:pt x="125" y="88"/>
                  </a:cubicBezTo>
                  <a:cubicBezTo>
                    <a:pt x="103" y="108"/>
                    <a:pt x="62" y="151"/>
                    <a:pt x="62" y="151"/>
                  </a:cubicBezTo>
                  <a:cubicBezTo>
                    <a:pt x="83" y="176"/>
                    <a:pt x="98" y="208"/>
                    <a:pt x="125" y="226"/>
                  </a:cubicBezTo>
                  <a:cubicBezTo>
                    <a:pt x="169" y="255"/>
                    <a:pt x="226" y="257"/>
                    <a:pt x="275" y="276"/>
                  </a:cubicBezTo>
                  <a:cubicBezTo>
                    <a:pt x="288" y="272"/>
                    <a:pt x="305" y="274"/>
                    <a:pt x="313" y="263"/>
                  </a:cubicBezTo>
                  <a:cubicBezTo>
                    <a:pt x="328" y="242"/>
                    <a:pt x="338" y="188"/>
                    <a:pt x="338" y="188"/>
                  </a:cubicBezTo>
                  <a:cubicBezTo>
                    <a:pt x="334" y="175"/>
                    <a:pt x="325" y="83"/>
                    <a:pt x="275" y="100"/>
                  </a:cubicBezTo>
                  <a:cubicBezTo>
                    <a:pt x="275" y="100"/>
                    <a:pt x="206" y="164"/>
                    <a:pt x="212" y="176"/>
                  </a:cubicBezTo>
                  <a:cubicBezTo>
                    <a:pt x="218" y="188"/>
                    <a:pt x="237" y="167"/>
                    <a:pt x="250" y="163"/>
                  </a:cubicBezTo>
                  <a:cubicBezTo>
                    <a:pt x="254" y="142"/>
                    <a:pt x="270" y="120"/>
                    <a:pt x="263" y="100"/>
                  </a:cubicBezTo>
                  <a:cubicBezTo>
                    <a:pt x="259" y="87"/>
                    <a:pt x="236" y="81"/>
                    <a:pt x="225" y="88"/>
                  </a:cubicBezTo>
                  <a:cubicBezTo>
                    <a:pt x="202" y="101"/>
                    <a:pt x="190" y="129"/>
                    <a:pt x="175" y="151"/>
                  </a:cubicBezTo>
                  <a:cubicBezTo>
                    <a:pt x="165" y="167"/>
                    <a:pt x="150" y="220"/>
                    <a:pt x="150" y="201"/>
                  </a:cubicBezTo>
                  <a:cubicBezTo>
                    <a:pt x="150" y="174"/>
                    <a:pt x="167" y="150"/>
                    <a:pt x="175" y="125"/>
                  </a:cubicBezTo>
                  <a:cubicBezTo>
                    <a:pt x="179" y="112"/>
                    <a:pt x="162" y="163"/>
                    <a:pt x="162" y="163"/>
                  </a:cubicBezTo>
                  <a:cubicBezTo>
                    <a:pt x="183" y="180"/>
                    <a:pt x="198" y="213"/>
                    <a:pt x="225" y="213"/>
                  </a:cubicBezTo>
                  <a:cubicBezTo>
                    <a:pt x="252" y="213"/>
                    <a:pt x="269" y="145"/>
                    <a:pt x="275" y="125"/>
                  </a:cubicBezTo>
                  <a:cubicBezTo>
                    <a:pt x="271" y="100"/>
                    <a:pt x="288" y="50"/>
                    <a:pt x="263" y="50"/>
                  </a:cubicBezTo>
                  <a:cubicBezTo>
                    <a:pt x="250" y="50"/>
                    <a:pt x="138" y="212"/>
                    <a:pt x="137" y="213"/>
                  </a:cubicBezTo>
                  <a:cubicBezTo>
                    <a:pt x="97" y="339"/>
                    <a:pt x="177" y="131"/>
                    <a:pt x="162" y="138"/>
                  </a:cubicBezTo>
                  <a:cubicBezTo>
                    <a:pt x="137" y="150"/>
                    <a:pt x="125" y="185"/>
                    <a:pt x="125" y="213"/>
                  </a:cubicBezTo>
                  <a:cubicBezTo>
                    <a:pt x="125" y="237"/>
                    <a:pt x="150" y="172"/>
                    <a:pt x="162" y="151"/>
                  </a:cubicBezTo>
                  <a:cubicBezTo>
                    <a:pt x="153" y="123"/>
                    <a:pt x="137" y="50"/>
                    <a:pt x="137" y="176"/>
                  </a:cubicBezTo>
                  <a:cubicBezTo>
                    <a:pt x="137" y="189"/>
                    <a:pt x="144" y="150"/>
                    <a:pt x="150" y="138"/>
                  </a:cubicBezTo>
                  <a:cubicBezTo>
                    <a:pt x="157" y="124"/>
                    <a:pt x="160" y="100"/>
                    <a:pt x="175" y="100"/>
                  </a:cubicBezTo>
                  <a:cubicBezTo>
                    <a:pt x="188" y="100"/>
                    <a:pt x="167" y="125"/>
                    <a:pt x="162" y="138"/>
                  </a:cubicBezTo>
                  <a:cubicBezTo>
                    <a:pt x="154" y="159"/>
                    <a:pt x="145" y="180"/>
                    <a:pt x="137" y="201"/>
                  </a:cubicBezTo>
                  <a:cubicBezTo>
                    <a:pt x="145" y="213"/>
                    <a:pt x="147" y="238"/>
                    <a:pt x="162" y="238"/>
                  </a:cubicBezTo>
                  <a:cubicBezTo>
                    <a:pt x="209" y="238"/>
                    <a:pt x="220" y="123"/>
                    <a:pt x="225" y="100"/>
                  </a:cubicBezTo>
                  <a:cubicBezTo>
                    <a:pt x="221" y="83"/>
                    <a:pt x="228" y="56"/>
                    <a:pt x="212" y="50"/>
                  </a:cubicBezTo>
                  <a:cubicBezTo>
                    <a:pt x="163" y="31"/>
                    <a:pt x="134" y="136"/>
                    <a:pt x="125" y="163"/>
                  </a:cubicBezTo>
                  <a:cubicBezTo>
                    <a:pt x="133" y="180"/>
                    <a:pt x="134" y="203"/>
                    <a:pt x="150" y="213"/>
                  </a:cubicBezTo>
                  <a:cubicBezTo>
                    <a:pt x="179" y="231"/>
                    <a:pt x="206" y="172"/>
                    <a:pt x="212" y="163"/>
                  </a:cubicBezTo>
                  <a:cubicBezTo>
                    <a:pt x="208" y="142"/>
                    <a:pt x="212" y="118"/>
                    <a:pt x="200" y="100"/>
                  </a:cubicBezTo>
                  <a:cubicBezTo>
                    <a:pt x="148" y="22"/>
                    <a:pt x="107" y="54"/>
                    <a:pt x="25" y="63"/>
                  </a:cubicBezTo>
                  <a:cubicBezTo>
                    <a:pt x="24" y="67"/>
                    <a:pt x="0" y="134"/>
                    <a:pt x="0" y="138"/>
                  </a:cubicBezTo>
                  <a:cubicBezTo>
                    <a:pt x="11" y="233"/>
                    <a:pt x="59" y="237"/>
                    <a:pt x="137" y="263"/>
                  </a:cubicBezTo>
                  <a:cubicBezTo>
                    <a:pt x="188" y="259"/>
                    <a:pt x="384" y="276"/>
                    <a:pt x="313" y="151"/>
                  </a:cubicBezTo>
                  <a:cubicBezTo>
                    <a:pt x="305" y="138"/>
                    <a:pt x="288" y="134"/>
                    <a:pt x="275" y="125"/>
                  </a:cubicBezTo>
                  <a:cubicBezTo>
                    <a:pt x="250" y="138"/>
                    <a:pt x="222" y="146"/>
                    <a:pt x="200" y="163"/>
                  </a:cubicBezTo>
                  <a:cubicBezTo>
                    <a:pt x="188" y="172"/>
                    <a:pt x="160" y="201"/>
                    <a:pt x="175" y="201"/>
                  </a:cubicBezTo>
                  <a:cubicBezTo>
                    <a:pt x="199" y="201"/>
                    <a:pt x="216" y="176"/>
                    <a:pt x="237" y="163"/>
                  </a:cubicBezTo>
                  <a:cubicBezTo>
                    <a:pt x="276" y="50"/>
                    <a:pt x="198" y="22"/>
                    <a:pt x="112" y="0"/>
                  </a:cubicBezTo>
                  <a:cubicBezTo>
                    <a:pt x="104" y="13"/>
                    <a:pt x="97" y="26"/>
                    <a:pt x="87" y="38"/>
                  </a:cubicBezTo>
                  <a:cubicBezTo>
                    <a:pt x="76" y="51"/>
                    <a:pt x="52" y="58"/>
                    <a:pt x="50" y="75"/>
                  </a:cubicBezTo>
                  <a:cubicBezTo>
                    <a:pt x="38" y="215"/>
                    <a:pt x="209" y="247"/>
                    <a:pt x="313" y="263"/>
                  </a:cubicBezTo>
                  <a:cubicBezTo>
                    <a:pt x="345" y="216"/>
                    <a:pt x="375" y="193"/>
                    <a:pt x="300" y="125"/>
                  </a:cubicBezTo>
                  <a:cubicBezTo>
                    <a:pt x="275" y="102"/>
                    <a:pt x="200" y="100"/>
                    <a:pt x="200" y="100"/>
                  </a:cubicBezTo>
                  <a:cubicBezTo>
                    <a:pt x="132" y="114"/>
                    <a:pt x="110" y="122"/>
                    <a:pt x="87" y="188"/>
                  </a:cubicBezTo>
                  <a:cubicBezTo>
                    <a:pt x="112" y="201"/>
                    <a:pt x="134" y="221"/>
                    <a:pt x="162" y="226"/>
                  </a:cubicBezTo>
                  <a:cubicBezTo>
                    <a:pt x="184" y="230"/>
                    <a:pt x="263" y="222"/>
                    <a:pt x="263" y="176"/>
                  </a:cubicBezTo>
                  <a:cubicBezTo>
                    <a:pt x="263" y="164"/>
                    <a:pt x="246" y="193"/>
                    <a:pt x="237" y="201"/>
                  </a:cubicBezTo>
                  <a:cubicBezTo>
                    <a:pt x="229" y="176"/>
                    <a:pt x="220" y="150"/>
                    <a:pt x="212" y="125"/>
                  </a:cubicBezTo>
                  <a:cubicBezTo>
                    <a:pt x="208" y="113"/>
                    <a:pt x="200" y="88"/>
                    <a:pt x="200" y="88"/>
                  </a:cubicBezTo>
                  <a:cubicBezTo>
                    <a:pt x="159" y="104"/>
                    <a:pt x="51" y="147"/>
                    <a:pt x="150" y="201"/>
                  </a:cubicBezTo>
                  <a:cubicBezTo>
                    <a:pt x="172" y="213"/>
                    <a:pt x="200" y="209"/>
                    <a:pt x="225" y="213"/>
                  </a:cubicBezTo>
                  <a:cubicBezTo>
                    <a:pt x="246" y="205"/>
                    <a:pt x="280" y="209"/>
                    <a:pt x="288" y="188"/>
                  </a:cubicBezTo>
                  <a:cubicBezTo>
                    <a:pt x="321" y="105"/>
                    <a:pt x="271" y="85"/>
                    <a:pt x="225" y="50"/>
                  </a:cubicBezTo>
                  <a:cubicBezTo>
                    <a:pt x="208" y="54"/>
                    <a:pt x="188" y="52"/>
                    <a:pt x="175" y="63"/>
                  </a:cubicBezTo>
                  <a:cubicBezTo>
                    <a:pt x="148" y="87"/>
                    <a:pt x="112" y="151"/>
                    <a:pt x="112" y="151"/>
                  </a:cubicBezTo>
                  <a:cubicBezTo>
                    <a:pt x="124" y="231"/>
                    <a:pt x="106" y="259"/>
                    <a:pt x="200" y="288"/>
                  </a:cubicBezTo>
                  <a:cubicBezTo>
                    <a:pt x="216" y="293"/>
                    <a:pt x="233" y="280"/>
                    <a:pt x="250" y="276"/>
                  </a:cubicBezTo>
                  <a:cubicBezTo>
                    <a:pt x="258" y="259"/>
                    <a:pt x="273" y="245"/>
                    <a:pt x="275" y="226"/>
                  </a:cubicBezTo>
                  <a:cubicBezTo>
                    <a:pt x="286" y="123"/>
                    <a:pt x="171" y="58"/>
                    <a:pt x="87" y="38"/>
                  </a:cubicBezTo>
                  <a:cubicBezTo>
                    <a:pt x="82" y="43"/>
                    <a:pt x="24" y="90"/>
                    <a:pt x="37" y="113"/>
                  </a:cubicBezTo>
                  <a:cubicBezTo>
                    <a:pt x="72" y="174"/>
                    <a:pt x="153" y="174"/>
                    <a:pt x="212" y="188"/>
                  </a:cubicBezTo>
                  <a:cubicBezTo>
                    <a:pt x="226" y="178"/>
                    <a:pt x="276" y="157"/>
                    <a:pt x="263" y="125"/>
                  </a:cubicBezTo>
                  <a:cubicBezTo>
                    <a:pt x="257" y="111"/>
                    <a:pt x="238" y="108"/>
                    <a:pt x="225" y="100"/>
                  </a:cubicBezTo>
                  <a:cubicBezTo>
                    <a:pt x="196" y="108"/>
                    <a:pt x="164" y="110"/>
                    <a:pt x="137" y="125"/>
                  </a:cubicBezTo>
                  <a:cubicBezTo>
                    <a:pt x="67" y="164"/>
                    <a:pt x="130" y="258"/>
                    <a:pt x="175" y="288"/>
                  </a:cubicBezTo>
                  <a:cubicBezTo>
                    <a:pt x="258" y="205"/>
                    <a:pt x="246" y="98"/>
                    <a:pt x="150" y="25"/>
                  </a:cubicBezTo>
                  <a:cubicBezTo>
                    <a:pt x="125" y="29"/>
                    <a:pt x="96" y="23"/>
                    <a:pt x="75" y="38"/>
                  </a:cubicBezTo>
                  <a:cubicBezTo>
                    <a:pt x="42" y="61"/>
                    <a:pt x="74" y="136"/>
                    <a:pt x="87" y="151"/>
                  </a:cubicBezTo>
                  <a:cubicBezTo>
                    <a:pt x="116" y="185"/>
                    <a:pt x="196" y="200"/>
                    <a:pt x="237" y="213"/>
                  </a:cubicBezTo>
                  <a:cubicBezTo>
                    <a:pt x="241" y="196"/>
                    <a:pt x="256" y="179"/>
                    <a:pt x="250" y="163"/>
                  </a:cubicBezTo>
                  <a:cubicBezTo>
                    <a:pt x="229" y="107"/>
                    <a:pt x="183" y="109"/>
                    <a:pt x="137" y="100"/>
                  </a:cubicBezTo>
                  <a:cubicBezTo>
                    <a:pt x="104" y="121"/>
                    <a:pt x="4" y="141"/>
                    <a:pt x="37" y="163"/>
                  </a:cubicBezTo>
                  <a:cubicBezTo>
                    <a:pt x="121" y="219"/>
                    <a:pt x="126" y="210"/>
                    <a:pt x="212" y="238"/>
                  </a:cubicBezTo>
                  <a:cubicBezTo>
                    <a:pt x="216" y="223"/>
                    <a:pt x="248" y="146"/>
                    <a:pt x="200" y="138"/>
                  </a:cubicBezTo>
                  <a:cubicBezTo>
                    <a:pt x="179" y="135"/>
                    <a:pt x="167" y="163"/>
                    <a:pt x="150" y="176"/>
                  </a:cubicBezTo>
                  <a:cubicBezTo>
                    <a:pt x="129" y="256"/>
                    <a:pt x="134" y="251"/>
                    <a:pt x="200" y="301"/>
                  </a:cubicBezTo>
                  <a:cubicBezTo>
                    <a:pt x="225" y="297"/>
                    <a:pt x="252" y="299"/>
                    <a:pt x="275" y="288"/>
                  </a:cubicBezTo>
                  <a:cubicBezTo>
                    <a:pt x="305" y="273"/>
                    <a:pt x="313" y="216"/>
                    <a:pt x="313" y="188"/>
                  </a:cubicBezTo>
                  <a:lnTo>
                    <a:pt x="202" y="138"/>
                  </a:lnTo>
                </a:path>
              </a:pathLst>
            </a:custGeom>
            <a:noFill/>
            <a:ln w="88900" cap="flat">
              <a:solidFill>
                <a:schemeClr val="tx1"/>
              </a:solidFill>
              <a:prstDash val="solid"/>
              <a:round/>
              <a:headEnd/>
              <a:tailEnd/>
            </a:ln>
          </p:spPr>
          <p:txBody>
            <a:bodyPr/>
            <a:lstStyle/>
            <a:p>
              <a:endParaRPr lang="en-US"/>
            </a:p>
          </p:txBody>
        </p:sp>
        <p:sp>
          <p:nvSpPr>
            <p:cNvPr id="28682" name="Freeform 10"/>
            <p:cNvSpPr>
              <a:spLocks/>
            </p:cNvSpPr>
            <p:nvPr/>
          </p:nvSpPr>
          <p:spPr bwMode="auto">
            <a:xfrm flipH="1">
              <a:off x="3376" y="2262"/>
              <a:ext cx="432" cy="384"/>
            </a:xfrm>
            <a:custGeom>
              <a:avLst/>
              <a:gdLst>
                <a:gd name="T0" fmla="*/ 125 w 384"/>
                <a:gd name="T1" fmla="*/ 88 h 339"/>
                <a:gd name="T2" fmla="*/ 125 w 384"/>
                <a:gd name="T3" fmla="*/ 226 h 339"/>
                <a:gd name="T4" fmla="*/ 313 w 384"/>
                <a:gd name="T5" fmla="*/ 263 h 339"/>
                <a:gd name="T6" fmla="*/ 275 w 384"/>
                <a:gd name="T7" fmla="*/ 100 h 339"/>
                <a:gd name="T8" fmla="*/ 250 w 384"/>
                <a:gd name="T9" fmla="*/ 163 h 339"/>
                <a:gd name="T10" fmla="*/ 225 w 384"/>
                <a:gd name="T11" fmla="*/ 88 h 339"/>
                <a:gd name="T12" fmla="*/ 150 w 384"/>
                <a:gd name="T13" fmla="*/ 201 h 339"/>
                <a:gd name="T14" fmla="*/ 162 w 384"/>
                <a:gd name="T15" fmla="*/ 163 h 339"/>
                <a:gd name="T16" fmla="*/ 275 w 384"/>
                <a:gd name="T17" fmla="*/ 125 h 339"/>
                <a:gd name="T18" fmla="*/ 137 w 384"/>
                <a:gd name="T19" fmla="*/ 213 h 339"/>
                <a:gd name="T20" fmla="*/ 125 w 384"/>
                <a:gd name="T21" fmla="*/ 213 h 339"/>
                <a:gd name="T22" fmla="*/ 137 w 384"/>
                <a:gd name="T23" fmla="*/ 176 h 339"/>
                <a:gd name="T24" fmla="*/ 175 w 384"/>
                <a:gd name="T25" fmla="*/ 100 h 339"/>
                <a:gd name="T26" fmla="*/ 137 w 384"/>
                <a:gd name="T27" fmla="*/ 201 h 339"/>
                <a:gd name="T28" fmla="*/ 225 w 384"/>
                <a:gd name="T29" fmla="*/ 100 h 339"/>
                <a:gd name="T30" fmla="*/ 125 w 384"/>
                <a:gd name="T31" fmla="*/ 163 h 339"/>
                <a:gd name="T32" fmla="*/ 212 w 384"/>
                <a:gd name="T33" fmla="*/ 163 h 339"/>
                <a:gd name="T34" fmla="*/ 25 w 384"/>
                <a:gd name="T35" fmla="*/ 63 h 339"/>
                <a:gd name="T36" fmla="*/ 137 w 384"/>
                <a:gd name="T37" fmla="*/ 263 h 339"/>
                <a:gd name="T38" fmla="*/ 275 w 384"/>
                <a:gd name="T39" fmla="*/ 125 h 339"/>
                <a:gd name="T40" fmla="*/ 175 w 384"/>
                <a:gd name="T41" fmla="*/ 201 h 339"/>
                <a:gd name="T42" fmla="*/ 112 w 384"/>
                <a:gd name="T43" fmla="*/ 0 h 339"/>
                <a:gd name="T44" fmla="*/ 50 w 384"/>
                <a:gd name="T45" fmla="*/ 75 h 339"/>
                <a:gd name="T46" fmla="*/ 300 w 384"/>
                <a:gd name="T47" fmla="*/ 125 h 339"/>
                <a:gd name="T48" fmla="*/ 87 w 384"/>
                <a:gd name="T49" fmla="*/ 188 h 339"/>
                <a:gd name="T50" fmla="*/ 263 w 384"/>
                <a:gd name="T51" fmla="*/ 176 h 339"/>
                <a:gd name="T52" fmla="*/ 212 w 384"/>
                <a:gd name="T53" fmla="*/ 125 h 339"/>
                <a:gd name="T54" fmla="*/ 150 w 384"/>
                <a:gd name="T55" fmla="*/ 201 h 339"/>
                <a:gd name="T56" fmla="*/ 288 w 384"/>
                <a:gd name="T57" fmla="*/ 188 h 339"/>
                <a:gd name="T58" fmla="*/ 175 w 384"/>
                <a:gd name="T59" fmla="*/ 63 h 339"/>
                <a:gd name="T60" fmla="*/ 200 w 384"/>
                <a:gd name="T61" fmla="*/ 288 h 339"/>
                <a:gd name="T62" fmla="*/ 275 w 384"/>
                <a:gd name="T63" fmla="*/ 226 h 339"/>
                <a:gd name="T64" fmla="*/ 37 w 384"/>
                <a:gd name="T65" fmla="*/ 113 h 339"/>
                <a:gd name="T66" fmla="*/ 263 w 384"/>
                <a:gd name="T67" fmla="*/ 125 h 339"/>
                <a:gd name="T68" fmla="*/ 137 w 384"/>
                <a:gd name="T69" fmla="*/ 125 h 339"/>
                <a:gd name="T70" fmla="*/ 150 w 384"/>
                <a:gd name="T71" fmla="*/ 25 h 339"/>
                <a:gd name="T72" fmla="*/ 87 w 384"/>
                <a:gd name="T73" fmla="*/ 151 h 339"/>
                <a:gd name="T74" fmla="*/ 250 w 384"/>
                <a:gd name="T75" fmla="*/ 163 h 339"/>
                <a:gd name="T76" fmla="*/ 37 w 384"/>
                <a:gd name="T77" fmla="*/ 163 h 339"/>
                <a:gd name="T78" fmla="*/ 200 w 384"/>
                <a:gd name="T79" fmla="*/ 138 h 339"/>
                <a:gd name="T80" fmla="*/ 200 w 384"/>
                <a:gd name="T81" fmla="*/ 301 h 339"/>
                <a:gd name="T82" fmla="*/ 313 w 384"/>
                <a:gd name="T83" fmla="*/ 188 h 33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84"/>
                <a:gd name="T127" fmla="*/ 0 h 339"/>
                <a:gd name="T128" fmla="*/ 384 w 384"/>
                <a:gd name="T129" fmla="*/ 339 h 33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84" h="339">
                  <a:moveTo>
                    <a:pt x="175" y="50"/>
                  </a:moveTo>
                  <a:cubicBezTo>
                    <a:pt x="158" y="63"/>
                    <a:pt x="141" y="74"/>
                    <a:pt x="125" y="88"/>
                  </a:cubicBezTo>
                  <a:cubicBezTo>
                    <a:pt x="103" y="108"/>
                    <a:pt x="62" y="151"/>
                    <a:pt x="62" y="151"/>
                  </a:cubicBezTo>
                  <a:cubicBezTo>
                    <a:pt x="83" y="176"/>
                    <a:pt x="98" y="208"/>
                    <a:pt x="125" y="226"/>
                  </a:cubicBezTo>
                  <a:cubicBezTo>
                    <a:pt x="169" y="255"/>
                    <a:pt x="226" y="257"/>
                    <a:pt x="275" y="276"/>
                  </a:cubicBezTo>
                  <a:cubicBezTo>
                    <a:pt x="288" y="272"/>
                    <a:pt x="305" y="274"/>
                    <a:pt x="313" y="263"/>
                  </a:cubicBezTo>
                  <a:cubicBezTo>
                    <a:pt x="328" y="242"/>
                    <a:pt x="338" y="188"/>
                    <a:pt x="338" y="188"/>
                  </a:cubicBezTo>
                  <a:cubicBezTo>
                    <a:pt x="334" y="175"/>
                    <a:pt x="325" y="83"/>
                    <a:pt x="275" y="100"/>
                  </a:cubicBezTo>
                  <a:cubicBezTo>
                    <a:pt x="275" y="100"/>
                    <a:pt x="206" y="164"/>
                    <a:pt x="212" y="176"/>
                  </a:cubicBezTo>
                  <a:cubicBezTo>
                    <a:pt x="218" y="188"/>
                    <a:pt x="237" y="167"/>
                    <a:pt x="250" y="163"/>
                  </a:cubicBezTo>
                  <a:cubicBezTo>
                    <a:pt x="254" y="142"/>
                    <a:pt x="270" y="120"/>
                    <a:pt x="263" y="100"/>
                  </a:cubicBezTo>
                  <a:cubicBezTo>
                    <a:pt x="259" y="87"/>
                    <a:pt x="236" y="81"/>
                    <a:pt x="225" y="88"/>
                  </a:cubicBezTo>
                  <a:cubicBezTo>
                    <a:pt x="202" y="101"/>
                    <a:pt x="190" y="129"/>
                    <a:pt x="175" y="151"/>
                  </a:cubicBezTo>
                  <a:cubicBezTo>
                    <a:pt x="165" y="167"/>
                    <a:pt x="150" y="220"/>
                    <a:pt x="150" y="201"/>
                  </a:cubicBezTo>
                  <a:cubicBezTo>
                    <a:pt x="150" y="174"/>
                    <a:pt x="167" y="150"/>
                    <a:pt x="175" y="125"/>
                  </a:cubicBezTo>
                  <a:cubicBezTo>
                    <a:pt x="179" y="112"/>
                    <a:pt x="162" y="163"/>
                    <a:pt x="162" y="163"/>
                  </a:cubicBezTo>
                  <a:cubicBezTo>
                    <a:pt x="183" y="180"/>
                    <a:pt x="198" y="213"/>
                    <a:pt x="225" y="213"/>
                  </a:cubicBezTo>
                  <a:cubicBezTo>
                    <a:pt x="252" y="213"/>
                    <a:pt x="269" y="145"/>
                    <a:pt x="275" y="125"/>
                  </a:cubicBezTo>
                  <a:cubicBezTo>
                    <a:pt x="271" y="100"/>
                    <a:pt x="288" y="50"/>
                    <a:pt x="263" y="50"/>
                  </a:cubicBezTo>
                  <a:cubicBezTo>
                    <a:pt x="250" y="50"/>
                    <a:pt x="138" y="212"/>
                    <a:pt x="137" y="213"/>
                  </a:cubicBezTo>
                  <a:cubicBezTo>
                    <a:pt x="97" y="339"/>
                    <a:pt x="177" y="131"/>
                    <a:pt x="162" y="138"/>
                  </a:cubicBezTo>
                  <a:cubicBezTo>
                    <a:pt x="137" y="150"/>
                    <a:pt x="125" y="185"/>
                    <a:pt x="125" y="213"/>
                  </a:cubicBezTo>
                  <a:cubicBezTo>
                    <a:pt x="125" y="237"/>
                    <a:pt x="150" y="172"/>
                    <a:pt x="162" y="151"/>
                  </a:cubicBezTo>
                  <a:cubicBezTo>
                    <a:pt x="153" y="123"/>
                    <a:pt x="137" y="50"/>
                    <a:pt x="137" y="176"/>
                  </a:cubicBezTo>
                  <a:cubicBezTo>
                    <a:pt x="137" y="189"/>
                    <a:pt x="144" y="150"/>
                    <a:pt x="150" y="138"/>
                  </a:cubicBezTo>
                  <a:cubicBezTo>
                    <a:pt x="157" y="124"/>
                    <a:pt x="160" y="100"/>
                    <a:pt x="175" y="100"/>
                  </a:cubicBezTo>
                  <a:cubicBezTo>
                    <a:pt x="188" y="100"/>
                    <a:pt x="167" y="125"/>
                    <a:pt x="162" y="138"/>
                  </a:cubicBezTo>
                  <a:cubicBezTo>
                    <a:pt x="154" y="159"/>
                    <a:pt x="145" y="180"/>
                    <a:pt x="137" y="201"/>
                  </a:cubicBezTo>
                  <a:cubicBezTo>
                    <a:pt x="145" y="213"/>
                    <a:pt x="147" y="238"/>
                    <a:pt x="162" y="238"/>
                  </a:cubicBezTo>
                  <a:cubicBezTo>
                    <a:pt x="209" y="238"/>
                    <a:pt x="220" y="123"/>
                    <a:pt x="225" y="100"/>
                  </a:cubicBezTo>
                  <a:cubicBezTo>
                    <a:pt x="221" y="83"/>
                    <a:pt x="228" y="56"/>
                    <a:pt x="212" y="50"/>
                  </a:cubicBezTo>
                  <a:cubicBezTo>
                    <a:pt x="163" y="31"/>
                    <a:pt x="134" y="136"/>
                    <a:pt x="125" y="163"/>
                  </a:cubicBezTo>
                  <a:cubicBezTo>
                    <a:pt x="133" y="180"/>
                    <a:pt x="134" y="203"/>
                    <a:pt x="150" y="213"/>
                  </a:cubicBezTo>
                  <a:cubicBezTo>
                    <a:pt x="179" y="231"/>
                    <a:pt x="206" y="172"/>
                    <a:pt x="212" y="163"/>
                  </a:cubicBezTo>
                  <a:cubicBezTo>
                    <a:pt x="208" y="142"/>
                    <a:pt x="212" y="118"/>
                    <a:pt x="200" y="100"/>
                  </a:cubicBezTo>
                  <a:cubicBezTo>
                    <a:pt x="148" y="22"/>
                    <a:pt x="107" y="54"/>
                    <a:pt x="25" y="63"/>
                  </a:cubicBezTo>
                  <a:cubicBezTo>
                    <a:pt x="24" y="67"/>
                    <a:pt x="0" y="134"/>
                    <a:pt x="0" y="138"/>
                  </a:cubicBezTo>
                  <a:cubicBezTo>
                    <a:pt x="11" y="233"/>
                    <a:pt x="59" y="237"/>
                    <a:pt x="137" y="263"/>
                  </a:cubicBezTo>
                  <a:cubicBezTo>
                    <a:pt x="188" y="259"/>
                    <a:pt x="384" y="276"/>
                    <a:pt x="313" y="151"/>
                  </a:cubicBezTo>
                  <a:cubicBezTo>
                    <a:pt x="305" y="138"/>
                    <a:pt x="288" y="134"/>
                    <a:pt x="275" y="125"/>
                  </a:cubicBezTo>
                  <a:cubicBezTo>
                    <a:pt x="250" y="138"/>
                    <a:pt x="222" y="146"/>
                    <a:pt x="200" y="163"/>
                  </a:cubicBezTo>
                  <a:cubicBezTo>
                    <a:pt x="188" y="172"/>
                    <a:pt x="160" y="201"/>
                    <a:pt x="175" y="201"/>
                  </a:cubicBezTo>
                  <a:cubicBezTo>
                    <a:pt x="199" y="201"/>
                    <a:pt x="216" y="176"/>
                    <a:pt x="237" y="163"/>
                  </a:cubicBezTo>
                  <a:cubicBezTo>
                    <a:pt x="276" y="50"/>
                    <a:pt x="198" y="22"/>
                    <a:pt x="112" y="0"/>
                  </a:cubicBezTo>
                  <a:cubicBezTo>
                    <a:pt x="104" y="13"/>
                    <a:pt x="97" y="26"/>
                    <a:pt x="87" y="38"/>
                  </a:cubicBezTo>
                  <a:cubicBezTo>
                    <a:pt x="76" y="51"/>
                    <a:pt x="52" y="58"/>
                    <a:pt x="50" y="75"/>
                  </a:cubicBezTo>
                  <a:cubicBezTo>
                    <a:pt x="38" y="215"/>
                    <a:pt x="209" y="247"/>
                    <a:pt x="313" y="263"/>
                  </a:cubicBezTo>
                  <a:cubicBezTo>
                    <a:pt x="345" y="216"/>
                    <a:pt x="375" y="193"/>
                    <a:pt x="300" y="125"/>
                  </a:cubicBezTo>
                  <a:cubicBezTo>
                    <a:pt x="275" y="102"/>
                    <a:pt x="200" y="100"/>
                    <a:pt x="200" y="100"/>
                  </a:cubicBezTo>
                  <a:cubicBezTo>
                    <a:pt x="132" y="114"/>
                    <a:pt x="110" y="122"/>
                    <a:pt x="87" y="188"/>
                  </a:cubicBezTo>
                  <a:cubicBezTo>
                    <a:pt x="112" y="201"/>
                    <a:pt x="134" y="221"/>
                    <a:pt x="162" y="226"/>
                  </a:cubicBezTo>
                  <a:cubicBezTo>
                    <a:pt x="184" y="230"/>
                    <a:pt x="263" y="222"/>
                    <a:pt x="263" y="176"/>
                  </a:cubicBezTo>
                  <a:cubicBezTo>
                    <a:pt x="263" y="164"/>
                    <a:pt x="246" y="193"/>
                    <a:pt x="237" y="201"/>
                  </a:cubicBezTo>
                  <a:cubicBezTo>
                    <a:pt x="229" y="176"/>
                    <a:pt x="220" y="150"/>
                    <a:pt x="212" y="125"/>
                  </a:cubicBezTo>
                  <a:cubicBezTo>
                    <a:pt x="208" y="113"/>
                    <a:pt x="200" y="88"/>
                    <a:pt x="200" y="88"/>
                  </a:cubicBezTo>
                  <a:cubicBezTo>
                    <a:pt x="159" y="104"/>
                    <a:pt x="51" y="147"/>
                    <a:pt x="150" y="201"/>
                  </a:cubicBezTo>
                  <a:cubicBezTo>
                    <a:pt x="172" y="213"/>
                    <a:pt x="200" y="209"/>
                    <a:pt x="225" y="213"/>
                  </a:cubicBezTo>
                  <a:cubicBezTo>
                    <a:pt x="246" y="205"/>
                    <a:pt x="280" y="209"/>
                    <a:pt x="288" y="188"/>
                  </a:cubicBezTo>
                  <a:cubicBezTo>
                    <a:pt x="321" y="105"/>
                    <a:pt x="271" y="85"/>
                    <a:pt x="225" y="50"/>
                  </a:cubicBezTo>
                  <a:cubicBezTo>
                    <a:pt x="208" y="54"/>
                    <a:pt x="188" y="52"/>
                    <a:pt x="175" y="63"/>
                  </a:cubicBezTo>
                  <a:cubicBezTo>
                    <a:pt x="148" y="87"/>
                    <a:pt x="112" y="151"/>
                    <a:pt x="112" y="151"/>
                  </a:cubicBezTo>
                  <a:cubicBezTo>
                    <a:pt x="124" y="231"/>
                    <a:pt x="106" y="259"/>
                    <a:pt x="200" y="288"/>
                  </a:cubicBezTo>
                  <a:cubicBezTo>
                    <a:pt x="216" y="293"/>
                    <a:pt x="233" y="280"/>
                    <a:pt x="250" y="276"/>
                  </a:cubicBezTo>
                  <a:cubicBezTo>
                    <a:pt x="258" y="259"/>
                    <a:pt x="273" y="245"/>
                    <a:pt x="275" y="226"/>
                  </a:cubicBezTo>
                  <a:cubicBezTo>
                    <a:pt x="286" y="123"/>
                    <a:pt x="171" y="58"/>
                    <a:pt x="87" y="38"/>
                  </a:cubicBezTo>
                  <a:cubicBezTo>
                    <a:pt x="82" y="43"/>
                    <a:pt x="24" y="90"/>
                    <a:pt x="37" y="113"/>
                  </a:cubicBezTo>
                  <a:cubicBezTo>
                    <a:pt x="72" y="174"/>
                    <a:pt x="153" y="174"/>
                    <a:pt x="212" y="188"/>
                  </a:cubicBezTo>
                  <a:cubicBezTo>
                    <a:pt x="226" y="178"/>
                    <a:pt x="276" y="157"/>
                    <a:pt x="263" y="125"/>
                  </a:cubicBezTo>
                  <a:cubicBezTo>
                    <a:pt x="257" y="111"/>
                    <a:pt x="238" y="108"/>
                    <a:pt x="225" y="100"/>
                  </a:cubicBezTo>
                  <a:cubicBezTo>
                    <a:pt x="196" y="108"/>
                    <a:pt x="164" y="110"/>
                    <a:pt x="137" y="125"/>
                  </a:cubicBezTo>
                  <a:cubicBezTo>
                    <a:pt x="67" y="164"/>
                    <a:pt x="130" y="258"/>
                    <a:pt x="175" y="288"/>
                  </a:cubicBezTo>
                  <a:cubicBezTo>
                    <a:pt x="258" y="205"/>
                    <a:pt x="246" y="98"/>
                    <a:pt x="150" y="25"/>
                  </a:cubicBezTo>
                  <a:cubicBezTo>
                    <a:pt x="125" y="29"/>
                    <a:pt x="96" y="23"/>
                    <a:pt x="75" y="38"/>
                  </a:cubicBezTo>
                  <a:cubicBezTo>
                    <a:pt x="42" y="61"/>
                    <a:pt x="74" y="136"/>
                    <a:pt x="87" y="151"/>
                  </a:cubicBezTo>
                  <a:cubicBezTo>
                    <a:pt x="116" y="185"/>
                    <a:pt x="196" y="200"/>
                    <a:pt x="237" y="213"/>
                  </a:cubicBezTo>
                  <a:cubicBezTo>
                    <a:pt x="241" y="196"/>
                    <a:pt x="256" y="179"/>
                    <a:pt x="250" y="163"/>
                  </a:cubicBezTo>
                  <a:cubicBezTo>
                    <a:pt x="229" y="107"/>
                    <a:pt x="183" y="109"/>
                    <a:pt x="137" y="100"/>
                  </a:cubicBezTo>
                  <a:cubicBezTo>
                    <a:pt x="104" y="121"/>
                    <a:pt x="4" y="141"/>
                    <a:pt x="37" y="163"/>
                  </a:cubicBezTo>
                  <a:cubicBezTo>
                    <a:pt x="121" y="219"/>
                    <a:pt x="126" y="210"/>
                    <a:pt x="212" y="238"/>
                  </a:cubicBezTo>
                  <a:cubicBezTo>
                    <a:pt x="216" y="223"/>
                    <a:pt x="248" y="146"/>
                    <a:pt x="200" y="138"/>
                  </a:cubicBezTo>
                  <a:cubicBezTo>
                    <a:pt x="179" y="135"/>
                    <a:pt x="167" y="163"/>
                    <a:pt x="150" y="176"/>
                  </a:cubicBezTo>
                  <a:cubicBezTo>
                    <a:pt x="129" y="256"/>
                    <a:pt x="134" y="251"/>
                    <a:pt x="200" y="301"/>
                  </a:cubicBezTo>
                  <a:cubicBezTo>
                    <a:pt x="225" y="297"/>
                    <a:pt x="252" y="299"/>
                    <a:pt x="275" y="288"/>
                  </a:cubicBezTo>
                  <a:cubicBezTo>
                    <a:pt x="305" y="273"/>
                    <a:pt x="313" y="216"/>
                    <a:pt x="313" y="188"/>
                  </a:cubicBezTo>
                  <a:lnTo>
                    <a:pt x="202" y="138"/>
                  </a:lnTo>
                </a:path>
              </a:pathLst>
            </a:custGeom>
            <a:noFill/>
            <a:ln w="88900" cap="flat">
              <a:solidFill>
                <a:srgbClr val="800000"/>
              </a:solidFill>
              <a:prstDash val="solid"/>
              <a:round/>
              <a:headEnd/>
              <a:tailEnd/>
            </a:ln>
          </p:spPr>
          <p:txBody>
            <a:bodyPr/>
            <a:lstStyle/>
            <a:p>
              <a:endParaRPr lang="en-US"/>
            </a:p>
          </p:txBody>
        </p:sp>
        <p:sp>
          <p:nvSpPr>
            <p:cNvPr id="28683" name="Oval 11"/>
            <p:cNvSpPr>
              <a:spLocks noChangeArrowheads="1"/>
            </p:cNvSpPr>
            <p:nvPr/>
          </p:nvSpPr>
          <p:spPr bwMode="auto">
            <a:xfrm>
              <a:off x="3331" y="2217"/>
              <a:ext cx="576" cy="499"/>
            </a:xfrm>
            <a:prstGeom prst="ellipse">
              <a:avLst/>
            </a:prstGeom>
            <a:noFill/>
            <a:ln w="57150" algn="ctr">
              <a:solidFill>
                <a:schemeClr val="tx1"/>
              </a:solidFill>
              <a:round/>
              <a:headEnd/>
              <a:tailEnd/>
            </a:ln>
          </p:spPr>
          <p:txBody>
            <a:bodyPr wrap="none" anchor="ctr"/>
            <a:lstStyle/>
            <a:p>
              <a:endParaRPr lang="en-IE"/>
            </a:p>
          </p:txBody>
        </p:sp>
      </p:grpSp>
      <p:sp>
        <p:nvSpPr>
          <p:cNvPr id="28677" name="Text Box 14"/>
          <p:cNvSpPr txBox="1">
            <a:spLocks noChangeArrowheads="1"/>
          </p:cNvSpPr>
          <p:nvPr/>
        </p:nvSpPr>
        <p:spPr bwMode="auto">
          <a:xfrm>
            <a:off x="1295400" y="5562600"/>
            <a:ext cx="6362700" cy="885825"/>
          </a:xfrm>
          <a:prstGeom prst="rect">
            <a:avLst/>
          </a:prstGeom>
          <a:noFill/>
          <a:ln w="88900" algn="ctr">
            <a:noFill/>
            <a:prstDash val="sysDot"/>
            <a:miter lim="800000"/>
            <a:headEnd/>
            <a:tailEnd/>
          </a:ln>
        </p:spPr>
        <p:txBody>
          <a:bodyPr>
            <a:spAutoFit/>
          </a:bodyPr>
          <a:lstStyle/>
          <a:p>
            <a:pPr>
              <a:spcBef>
                <a:spcPct val="50000"/>
              </a:spcBef>
            </a:pPr>
            <a:r>
              <a:rPr lang="en-US" sz="2600"/>
              <a:t>The parent cell then breaks down and the endospore remains dormant</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algn="ctr" eaLnBrk="1" hangingPunct="1"/>
            <a:r>
              <a:rPr lang="en-IE" smtClean="0"/>
              <a:t>Endospore formation</a:t>
            </a:r>
            <a:endParaRPr lang="en-US" smtClean="0"/>
          </a:p>
        </p:txBody>
      </p:sp>
      <p:sp>
        <p:nvSpPr>
          <p:cNvPr id="29699" name="Rectangle 3"/>
          <p:cNvSpPr>
            <a:spLocks noGrp="1" noChangeArrowheads="1"/>
          </p:cNvSpPr>
          <p:nvPr>
            <p:ph idx="1"/>
          </p:nvPr>
        </p:nvSpPr>
        <p:spPr>
          <a:xfrm>
            <a:off x="914400" y="1600200"/>
            <a:ext cx="7772400" cy="5029200"/>
          </a:xfrm>
        </p:spPr>
        <p:txBody>
          <a:bodyPr>
            <a:normAutofit fontScale="92500" lnSpcReduction="10000"/>
          </a:bodyPr>
          <a:lstStyle/>
          <a:p>
            <a:pPr eaLnBrk="1" hangingPunct="1"/>
            <a:r>
              <a:rPr lang="en-IE" smtClean="0"/>
              <a:t>One of the new strands becomes enclosed in a tough-walled capsule called an endospore</a:t>
            </a:r>
          </a:p>
          <a:p>
            <a:pPr eaLnBrk="1" hangingPunct="1"/>
            <a:endParaRPr lang="en-IE" smtClean="0"/>
          </a:p>
          <a:p>
            <a:pPr eaLnBrk="1" hangingPunct="1">
              <a:buFont typeface="Wingdings" pitchFamily="2" charset="2"/>
              <a:buNone/>
            </a:pPr>
            <a:endParaRPr lang="en-IE" smtClean="0"/>
          </a:p>
          <a:p>
            <a:pPr eaLnBrk="1" hangingPunct="1"/>
            <a:endParaRPr lang="en-IE" smtClean="0"/>
          </a:p>
          <a:p>
            <a:pPr eaLnBrk="1" hangingPunct="1"/>
            <a:endParaRPr lang="en-IE" smtClean="0"/>
          </a:p>
          <a:p>
            <a:pPr eaLnBrk="1" hangingPunct="1"/>
            <a:endParaRPr lang="en-IE" smtClean="0"/>
          </a:p>
          <a:p>
            <a:pPr eaLnBrk="1" hangingPunct="1"/>
            <a:endParaRPr lang="en-IE" smtClean="0"/>
          </a:p>
          <a:p>
            <a:pPr eaLnBrk="1" hangingPunct="1"/>
            <a:r>
              <a:rPr lang="en-IE" smtClean="0"/>
              <a:t>The parent cell then breaks down and the endospore remains dormant</a:t>
            </a:r>
            <a:endParaRPr lang="en-US" smtClean="0"/>
          </a:p>
        </p:txBody>
      </p:sp>
      <p:grpSp>
        <p:nvGrpSpPr>
          <p:cNvPr id="2" name="Group 5"/>
          <p:cNvGrpSpPr>
            <a:grpSpLocks/>
          </p:cNvGrpSpPr>
          <p:nvPr/>
        </p:nvGrpSpPr>
        <p:grpSpPr bwMode="auto">
          <a:xfrm>
            <a:off x="1219200" y="2895600"/>
            <a:ext cx="5410200" cy="2590800"/>
            <a:chOff x="1056" y="1798"/>
            <a:chExt cx="3408" cy="1632"/>
          </a:xfrm>
        </p:grpSpPr>
        <p:sp>
          <p:nvSpPr>
            <p:cNvPr id="29703" name="Freeform 6"/>
            <p:cNvSpPr>
              <a:spLocks/>
            </p:cNvSpPr>
            <p:nvPr/>
          </p:nvSpPr>
          <p:spPr bwMode="auto">
            <a:xfrm flipV="1">
              <a:off x="1426" y="2353"/>
              <a:ext cx="384" cy="423"/>
            </a:xfrm>
            <a:custGeom>
              <a:avLst/>
              <a:gdLst>
                <a:gd name="T0" fmla="*/ 125 w 384"/>
                <a:gd name="T1" fmla="*/ 88 h 339"/>
                <a:gd name="T2" fmla="*/ 125 w 384"/>
                <a:gd name="T3" fmla="*/ 226 h 339"/>
                <a:gd name="T4" fmla="*/ 313 w 384"/>
                <a:gd name="T5" fmla="*/ 263 h 339"/>
                <a:gd name="T6" fmla="*/ 275 w 384"/>
                <a:gd name="T7" fmla="*/ 100 h 339"/>
                <a:gd name="T8" fmla="*/ 250 w 384"/>
                <a:gd name="T9" fmla="*/ 163 h 339"/>
                <a:gd name="T10" fmla="*/ 225 w 384"/>
                <a:gd name="T11" fmla="*/ 88 h 339"/>
                <a:gd name="T12" fmla="*/ 150 w 384"/>
                <a:gd name="T13" fmla="*/ 201 h 339"/>
                <a:gd name="T14" fmla="*/ 162 w 384"/>
                <a:gd name="T15" fmla="*/ 163 h 339"/>
                <a:gd name="T16" fmla="*/ 275 w 384"/>
                <a:gd name="T17" fmla="*/ 125 h 339"/>
                <a:gd name="T18" fmla="*/ 137 w 384"/>
                <a:gd name="T19" fmla="*/ 213 h 339"/>
                <a:gd name="T20" fmla="*/ 125 w 384"/>
                <a:gd name="T21" fmla="*/ 213 h 339"/>
                <a:gd name="T22" fmla="*/ 137 w 384"/>
                <a:gd name="T23" fmla="*/ 176 h 339"/>
                <a:gd name="T24" fmla="*/ 175 w 384"/>
                <a:gd name="T25" fmla="*/ 100 h 339"/>
                <a:gd name="T26" fmla="*/ 137 w 384"/>
                <a:gd name="T27" fmla="*/ 201 h 339"/>
                <a:gd name="T28" fmla="*/ 225 w 384"/>
                <a:gd name="T29" fmla="*/ 100 h 339"/>
                <a:gd name="T30" fmla="*/ 125 w 384"/>
                <a:gd name="T31" fmla="*/ 163 h 339"/>
                <a:gd name="T32" fmla="*/ 212 w 384"/>
                <a:gd name="T33" fmla="*/ 163 h 339"/>
                <a:gd name="T34" fmla="*/ 25 w 384"/>
                <a:gd name="T35" fmla="*/ 63 h 339"/>
                <a:gd name="T36" fmla="*/ 137 w 384"/>
                <a:gd name="T37" fmla="*/ 263 h 339"/>
                <a:gd name="T38" fmla="*/ 275 w 384"/>
                <a:gd name="T39" fmla="*/ 125 h 339"/>
                <a:gd name="T40" fmla="*/ 175 w 384"/>
                <a:gd name="T41" fmla="*/ 201 h 339"/>
                <a:gd name="T42" fmla="*/ 112 w 384"/>
                <a:gd name="T43" fmla="*/ 0 h 339"/>
                <a:gd name="T44" fmla="*/ 50 w 384"/>
                <a:gd name="T45" fmla="*/ 75 h 339"/>
                <a:gd name="T46" fmla="*/ 300 w 384"/>
                <a:gd name="T47" fmla="*/ 125 h 339"/>
                <a:gd name="T48" fmla="*/ 87 w 384"/>
                <a:gd name="T49" fmla="*/ 188 h 339"/>
                <a:gd name="T50" fmla="*/ 263 w 384"/>
                <a:gd name="T51" fmla="*/ 176 h 339"/>
                <a:gd name="T52" fmla="*/ 212 w 384"/>
                <a:gd name="T53" fmla="*/ 125 h 339"/>
                <a:gd name="T54" fmla="*/ 150 w 384"/>
                <a:gd name="T55" fmla="*/ 201 h 339"/>
                <a:gd name="T56" fmla="*/ 288 w 384"/>
                <a:gd name="T57" fmla="*/ 188 h 339"/>
                <a:gd name="T58" fmla="*/ 175 w 384"/>
                <a:gd name="T59" fmla="*/ 63 h 339"/>
                <a:gd name="T60" fmla="*/ 200 w 384"/>
                <a:gd name="T61" fmla="*/ 288 h 339"/>
                <a:gd name="T62" fmla="*/ 275 w 384"/>
                <a:gd name="T63" fmla="*/ 226 h 339"/>
                <a:gd name="T64" fmla="*/ 37 w 384"/>
                <a:gd name="T65" fmla="*/ 113 h 339"/>
                <a:gd name="T66" fmla="*/ 263 w 384"/>
                <a:gd name="T67" fmla="*/ 125 h 339"/>
                <a:gd name="T68" fmla="*/ 137 w 384"/>
                <a:gd name="T69" fmla="*/ 125 h 339"/>
                <a:gd name="T70" fmla="*/ 150 w 384"/>
                <a:gd name="T71" fmla="*/ 25 h 339"/>
                <a:gd name="T72" fmla="*/ 87 w 384"/>
                <a:gd name="T73" fmla="*/ 151 h 339"/>
                <a:gd name="T74" fmla="*/ 250 w 384"/>
                <a:gd name="T75" fmla="*/ 163 h 339"/>
                <a:gd name="T76" fmla="*/ 37 w 384"/>
                <a:gd name="T77" fmla="*/ 163 h 339"/>
                <a:gd name="T78" fmla="*/ 200 w 384"/>
                <a:gd name="T79" fmla="*/ 138 h 339"/>
                <a:gd name="T80" fmla="*/ 200 w 384"/>
                <a:gd name="T81" fmla="*/ 301 h 339"/>
                <a:gd name="T82" fmla="*/ 313 w 384"/>
                <a:gd name="T83" fmla="*/ 188 h 33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84"/>
                <a:gd name="T127" fmla="*/ 0 h 339"/>
                <a:gd name="T128" fmla="*/ 384 w 384"/>
                <a:gd name="T129" fmla="*/ 339 h 33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84" h="339">
                  <a:moveTo>
                    <a:pt x="175" y="50"/>
                  </a:moveTo>
                  <a:cubicBezTo>
                    <a:pt x="158" y="63"/>
                    <a:pt x="141" y="74"/>
                    <a:pt x="125" y="88"/>
                  </a:cubicBezTo>
                  <a:cubicBezTo>
                    <a:pt x="103" y="108"/>
                    <a:pt x="62" y="151"/>
                    <a:pt x="62" y="151"/>
                  </a:cubicBezTo>
                  <a:cubicBezTo>
                    <a:pt x="83" y="176"/>
                    <a:pt x="98" y="208"/>
                    <a:pt x="125" y="226"/>
                  </a:cubicBezTo>
                  <a:cubicBezTo>
                    <a:pt x="169" y="255"/>
                    <a:pt x="226" y="257"/>
                    <a:pt x="275" y="276"/>
                  </a:cubicBezTo>
                  <a:cubicBezTo>
                    <a:pt x="288" y="272"/>
                    <a:pt x="305" y="274"/>
                    <a:pt x="313" y="263"/>
                  </a:cubicBezTo>
                  <a:cubicBezTo>
                    <a:pt x="328" y="242"/>
                    <a:pt x="338" y="188"/>
                    <a:pt x="338" y="188"/>
                  </a:cubicBezTo>
                  <a:cubicBezTo>
                    <a:pt x="334" y="175"/>
                    <a:pt x="325" y="83"/>
                    <a:pt x="275" y="100"/>
                  </a:cubicBezTo>
                  <a:cubicBezTo>
                    <a:pt x="275" y="100"/>
                    <a:pt x="206" y="164"/>
                    <a:pt x="212" y="176"/>
                  </a:cubicBezTo>
                  <a:cubicBezTo>
                    <a:pt x="218" y="188"/>
                    <a:pt x="237" y="167"/>
                    <a:pt x="250" y="163"/>
                  </a:cubicBezTo>
                  <a:cubicBezTo>
                    <a:pt x="254" y="142"/>
                    <a:pt x="270" y="120"/>
                    <a:pt x="263" y="100"/>
                  </a:cubicBezTo>
                  <a:cubicBezTo>
                    <a:pt x="259" y="87"/>
                    <a:pt x="236" y="81"/>
                    <a:pt x="225" y="88"/>
                  </a:cubicBezTo>
                  <a:cubicBezTo>
                    <a:pt x="202" y="101"/>
                    <a:pt x="190" y="129"/>
                    <a:pt x="175" y="151"/>
                  </a:cubicBezTo>
                  <a:cubicBezTo>
                    <a:pt x="165" y="167"/>
                    <a:pt x="150" y="220"/>
                    <a:pt x="150" y="201"/>
                  </a:cubicBezTo>
                  <a:cubicBezTo>
                    <a:pt x="150" y="174"/>
                    <a:pt x="167" y="150"/>
                    <a:pt x="175" y="125"/>
                  </a:cubicBezTo>
                  <a:cubicBezTo>
                    <a:pt x="179" y="112"/>
                    <a:pt x="162" y="163"/>
                    <a:pt x="162" y="163"/>
                  </a:cubicBezTo>
                  <a:cubicBezTo>
                    <a:pt x="183" y="180"/>
                    <a:pt x="198" y="213"/>
                    <a:pt x="225" y="213"/>
                  </a:cubicBezTo>
                  <a:cubicBezTo>
                    <a:pt x="252" y="213"/>
                    <a:pt x="269" y="145"/>
                    <a:pt x="275" y="125"/>
                  </a:cubicBezTo>
                  <a:cubicBezTo>
                    <a:pt x="271" y="100"/>
                    <a:pt x="288" y="50"/>
                    <a:pt x="263" y="50"/>
                  </a:cubicBezTo>
                  <a:cubicBezTo>
                    <a:pt x="250" y="50"/>
                    <a:pt x="138" y="212"/>
                    <a:pt x="137" y="213"/>
                  </a:cubicBezTo>
                  <a:cubicBezTo>
                    <a:pt x="97" y="339"/>
                    <a:pt x="177" y="131"/>
                    <a:pt x="162" y="138"/>
                  </a:cubicBezTo>
                  <a:cubicBezTo>
                    <a:pt x="137" y="150"/>
                    <a:pt x="125" y="185"/>
                    <a:pt x="125" y="213"/>
                  </a:cubicBezTo>
                  <a:cubicBezTo>
                    <a:pt x="125" y="237"/>
                    <a:pt x="150" y="172"/>
                    <a:pt x="162" y="151"/>
                  </a:cubicBezTo>
                  <a:cubicBezTo>
                    <a:pt x="153" y="123"/>
                    <a:pt x="137" y="50"/>
                    <a:pt x="137" y="176"/>
                  </a:cubicBezTo>
                  <a:cubicBezTo>
                    <a:pt x="137" y="189"/>
                    <a:pt x="144" y="150"/>
                    <a:pt x="150" y="138"/>
                  </a:cubicBezTo>
                  <a:cubicBezTo>
                    <a:pt x="157" y="124"/>
                    <a:pt x="160" y="100"/>
                    <a:pt x="175" y="100"/>
                  </a:cubicBezTo>
                  <a:cubicBezTo>
                    <a:pt x="188" y="100"/>
                    <a:pt x="167" y="125"/>
                    <a:pt x="162" y="138"/>
                  </a:cubicBezTo>
                  <a:cubicBezTo>
                    <a:pt x="154" y="159"/>
                    <a:pt x="145" y="180"/>
                    <a:pt x="137" y="201"/>
                  </a:cubicBezTo>
                  <a:cubicBezTo>
                    <a:pt x="145" y="213"/>
                    <a:pt x="147" y="238"/>
                    <a:pt x="162" y="238"/>
                  </a:cubicBezTo>
                  <a:cubicBezTo>
                    <a:pt x="209" y="238"/>
                    <a:pt x="220" y="123"/>
                    <a:pt x="225" y="100"/>
                  </a:cubicBezTo>
                  <a:cubicBezTo>
                    <a:pt x="221" y="83"/>
                    <a:pt x="228" y="56"/>
                    <a:pt x="212" y="50"/>
                  </a:cubicBezTo>
                  <a:cubicBezTo>
                    <a:pt x="163" y="31"/>
                    <a:pt x="134" y="136"/>
                    <a:pt x="125" y="163"/>
                  </a:cubicBezTo>
                  <a:cubicBezTo>
                    <a:pt x="133" y="180"/>
                    <a:pt x="134" y="203"/>
                    <a:pt x="150" y="213"/>
                  </a:cubicBezTo>
                  <a:cubicBezTo>
                    <a:pt x="179" y="231"/>
                    <a:pt x="206" y="172"/>
                    <a:pt x="212" y="163"/>
                  </a:cubicBezTo>
                  <a:cubicBezTo>
                    <a:pt x="208" y="142"/>
                    <a:pt x="212" y="118"/>
                    <a:pt x="200" y="100"/>
                  </a:cubicBezTo>
                  <a:cubicBezTo>
                    <a:pt x="148" y="22"/>
                    <a:pt x="107" y="54"/>
                    <a:pt x="25" y="63"/>
                  </a:cubicBezTo>
                  <a:cubicBezTo>
                    <a:pt x="24" y="67"/>
                    <a:pt x="0" y="134"/>
                    <a:pt x="0" y="138"/>
                  </a:cubicBezTo>
                  <a:cubicBezTo>
                    <a:pt x="11" y="233"/>
                    <a:pt x="59" y="237"/>
                    <a:pt x="137" y="263"/>
                  </a:cubicBezTo>
                  <a:cubicBezTo>
                    <a:pt x="188" y="259"/>
                    <a:pt x="384" y="276"/>
                    <a:pt x="313" y="151"/>
                  </a:cubicBezTo>
                  <a:cubicBezTo>
                    <a:pt x="305" y="138"/>
                    <a:pt x="288" y="134"/>
                    <a:pt x="275" y="125"/>
                  </a:cubicBezTo>
                  <a:cubicBezTo>
                    <a:pt x="250" y="138"/>
                    <a:pt x="222" y="146"/>
                    <a:pt x="200" y="163"/>
                  </a:cubicBezTo>
                  <a:cubicBezTo>
                    <a:pt x="188" y="172"/>
                    <a:pt x="160" y="201"/>
                    <a:pt x="175" y="201"/>
                  </a:cubicBezTo>
                  <a:cubicBezTo>
                    <a:pt x="199" y="201"/>
                    <a:pt x="216" y="176"/>
                    <a:pt x="237" y="163"/>
                  </a:cubicBezTo>
                  <a:cubicBezTo>
                    <a:pt x="276" y="50"/>
                    <a:pt x="198" y="22"/>
                    <a:pt x="112" y="0"/>
                  </a:cubicBezTo>
                  <a:cubicBezTo>
                    <a:pt x="104" y="13"/>
                    <a:pt x="97" y="26"/>
                    <a:pt x="87" y="38"/>
                  </a:cubicBezTo>
                  <a:cubicBezTo>
                    <a:pt x="76" y="51"/>
                    <a:pt x="52" y="58"/>
                    <a:pt x="50" y="75"/>
                  </a:cubicBezTo>
                  <a:cubicBezTo>
                    <a:pt x="38" y="215"/>
                    <a:pt x="209" y="247"/>
                    <a:pt x="313" y="263"/>
                  </a:cubicBezTo>
                  <a:cubicBezTo>
                    <a:pt x="345" y="216"/>
                    <a:pt x="375" y="193"/>
                    <a:pt x="300" y="125"/>
                  </a:cubicBezTo>
                  <a:cubicBezTo>
                    <a:pt x="275" y="102"/>
                    <a:pt x="200" y="100"/>
                    <a:pt x="200" y="100"/>
                  </a:cubicBezTo>
                  <a:cubicBezTo>
                    <a:pt x="132" y="114"/>
                    <a:pt x="110" y="122"/>
                    <a:pt x="87" y="188"/>
                  </a:cubicBezTo>
                  <a:cubicBezTo>
                    <a:pt x="112" y="201"/>
                    <a:pt x="134" y="221"/>
                    <a:pt x="162" y="226"/>
                  </a:cubicBezTo>
                  <a:cubicBezTo>
                    <a:pt x="184" y="230"/>
                    <a:pt x="263" y="222"/>
                    <a:pt x="263" y="176"/>
                  </a:cubicBezTo>
                  <a:cubicBezTo>
                    <a:pt x="263" y="164"/>
                    <a:pt x="246" y="193"/>
                    <a:pt x="237" y="201"/>
                  </a:cubicBezTo>
                  <a:cubicBezTo>
                    <a:pt x="229" y="176"/>
                    <a:pt x="220" y="150"/>
                    <a:pt x="212" y="125"/>
                  </a:cubicBezTo>
                  <a:cubicBezTo>
                    <a:pt x="208" y="113"/>
                    <a:pt x="200" y="88"/>
                    <a:pt x="200" y="88"/>
                  </a:cubicBezTo>
                  <a:cubicBezTo>
                    <a:pt x="159" y="104"/>
                    <a:pt x="51" y="147"/>
                    <a:pt x="150" y="201"/>
                  </a:cubicBezTo>
                  <a:cubicBezTo>
                    <a:pt x="172" y="213"/>
                    <a:pt x="200" y="209"/>
                    <a:pt x="225" y="213"/>
                  </a:cubicBezTo>
                  <a:cubicBezTo>
                    <a:pt x="246" y="205"/>
                    <a:pt x="280" y="209"/>
                    <a:pt x="288" y="188"/>
                  </a:cubicBezTo>
                  <a:cubicBezTo>
                    <a:pt x="321" y="105"/>
                    <a:pt x="271" y="85"/>
                    <a:pt x="225" y="50"/>
                  </a:cubicBezTo>
                  <a:cubicBezTo>
                    <a:pt x="208" y="54"/>
                    <a:pt x="188" y="52"/>
                    <a:pt x="175" y="63"/>
                  </a:cubicBezTo>
                  <a:cubicBezTo>
                    <a:pt x="148" y="87"/>
                    <a:pt x="112" y="151"/>
                    <a:pt x="112" y="151"/>
                  </a:cubicBezTo>
                  <a:cubicBezTo>
                    <a:pt x="124" y="231"/>
                    <a:pt x="106" y="259"/>
                    <a:pt x="200" y="288"/>
                  </a:cubicBezTo>
                  <a:cubicBezTo>
                    <a:pt x="216" y="293"/>
                    <a:pt x="233" y="280"/>
                    <a:pt x="250" y="276"/>
                  </a:cubicBezTo>
                  <a:cubicBezTo>
                    <a:pt x="258" y="259"/>
                    <a:pt x="273" y="245"/>
                    <a:pt x="275" y="226"/>
                  </a:cubicBezTo>
                  <a:cubicBezTo>
                    <a:pt x="286" y="123"/>
                    <a:pt x="171" y="58"/>
                    <a:pt x="87" y="38"/>
                  </a:cubicBezTo>
                  <a:cubicBezTo>
                    <a:pt x="82" y="43"/>
                    <a:pt x="24" y="90"/>
                    <a:pt x="37" y="113"/>
                  </a:cubicBezTo>
                  <a:cubicBezTo>
                    <a:pt x="72" y="174"/>
                    <a:pt x="153" y="174"/>
                    <a:pt x="212" y="188"/>
                  </a:cubicBezTo>
                  <a:cubicBezTo>
                    <a:pt x="226" y="178"/>
                    <a:pt x="276" y="157"/>
                    <a:pt x="263" y="125"/>
                  </a:cubicBezTo>
                  <a:cubicBezTo>
                    <a:pt x="257" y="111"/>
                    <a:pt x="238" y="108"/>
                    <a:pt x="225" y="100"/>
                  </a:cubicBezTo>
                  <a:cubicBezTo>
                    <a:pt x="196" y="108"/>
                    <a:pt x="164" y="110"/>
                    <a:pt x="137" y="125"/>
                  </a:cubicBezTo>
                  <a:cubicBezTo>
                    <a:pt x="67" y="164"/>
                    <a:pt x="130" y="258"/>
                    <a:pt x="175" y="288"/>
                  </a:cubicBezTo>
                  <a:cubicBezTo>
                    <a:pt x="258" y="205"/>
                    <a:pt x="246" y="98"/>
                    <a:pt x="150" y="25"/>
                  </a:cubicBezTo>
                  <a:cubicBezTo>
                    <a:pt x="125" y="29"/>
                    <a:pt x="96" y="23"/>
                    <a:pt x="75" y="38"/>
                  </a:cubicBezTo>
                  <a:cubicBezTo>
                    <a:pt x="42" y="61"/>
                    <a:pt x="74" y="136"/>
                    <a:pt x="87" y="151"/>
                  </a:cubicBezTo>
                  <a:cubicBezTo>
                    <a:pt x="116" y="185"/>
                    <a:pt x="196" y="200"/>
                    <a:pt x="237" y="213"/>
                  </a:cubicBezTo>
                  <a:cubicBezTo>
                    <a:pt x="241" y="196"/>
                    <a:pt x="256" y="179"/>
                    <a:pt x="250" y="163"/>
                  </a:cubicBezTo>
                  <a:cubicBezTo>
                    <a:pt x="229" y="107"/>
                    <a:pt x="183" y="109"/>
                    <a:pt x="137" y="100"/>
                  </a:cubicBezTo>
                  <a:cubicBezTo>
                    <a:pt x="104" y="121"/>
                    <a:pt x="4" y="141"/>
                    <a:pt x="37" y="163"/>
                  </a:cubicBezTo>
                  <a:cubicBezTo>
                    <a:pt x="121" y="219"/>
                    <a:pt x="126" y="210"/>
                    <a:pt x="212" y="238"/>
                  </a:cubicBezTo>
                  <a:cubicBezTo>
                    <a:pt x="216" y="223"/>
                    <a:pt x="248" y="146"/>
                    <a:pt x="200" y="138"/>
                  </a:cubicBezTo>
                  <a:cubicBezTo>
                    <a:pt x="179" y="135"/>
                    <a:pt x="167" y="163"/>
                    <a:pt x="150" y="176"/>
                  </a:cubicBezTo>
                  <a:cubicBezTo>
                    <a:pt x="129" y="256"/>
                    <a:pt x="134" y="251"/>
                    <a:pt x="200" y="301"/>
                  </a:cubicBezTo>
                  <a:cubicBezTo>
                    <a:pt x="225" y="297"/>
                    <a:pt x="252" y="299"/>
                    <a:pt x="275" y="288"/>
                  </a:cubicBezTo>
                  <a:cubicBezTo>
                    <a:pt x="305" y="273"/>
                    <a:pt x="313" y="216"/>
                    <a:pt x="313" y="188"/>
                  </a:cubicBezTo>
                  <a:lnTo>
                    <a:pt x="202" y="138"/>
                  </a:lnTo>
                </a:path>
              </a:pathLst>
            </a:custGeom>
            <a:noFill/>
            <a:ln w="88900" cap="flat">
              <a:solidFill>
                <a:schemeClr val="tx1"/>
              </a:solidFill>
              <a:prstDash val="solid"/>
              <a:round/>
              <a:headEnd/>
              <a:tailEnd/>
            </a:ln>
          </p:spPr>
          <p:txBody>
            <a:bodyPr/>
            <a:lstStyle/>
            <a:p>
              <a:endParaRPr lang="en-US"/>
            </a:p>
          </p:txBody>
        </p:sp>
        <p:sp>
          <p:nvSpPr>
            <p:cNvPr id="29704" name="Freeform 7"/>
            <p:cNvSpPr>
              <a:spLocks/>
            </p:cNvSpPr>
            <p:nvPr/>
          </p:nvSpPr>
          <p:spPr bwMode="auto">
            <a:xfrm flipH="1">
              <a:off x="3467" y="2398"/>
              <a:ext cx="432" cy="384"/>
            </a:xfrm>
            <a:custGeom>
              <a:avLst/>
              <a:gdLst>
                <a:gd name="T0" fmla="*/ 125 w 384"/>
                <a:gd name="T1" fmla="*/ 88 h 339"/>
                <a:gd name="T2" fmla="*/ 125 w 384"/>
                <a:gd name="T3" fmla="*/ 226 h 339"/>
                <a:gd name="T4" fmla="*/ 313 w 384"/>
                <a:gd name="T5" fmla="*/ 263 h 339"/>
                <a:gd name="T6" fmla="*/ 275 w 384"/>
                <a:gd name="T7" fmla="*/ 100 h 339"/>
                <a:gd name="T8" fmla="*/ 250 w 384"/>
                <a:gd name="T9" fmla="*/ 163 h 339"/>
                <a:gd name="T10" fmla="*/ 225 w 384"/>
                <a:gd name="T11" fmla="*/ 88 h 339"/>
                <a:gd name="T12" fmla="*/ 150 w 384"/>
                <a:gd name="T13" fmla="*/ 201 h 339"/>
                <a:gd name="T14" fmla="*/ 162 w 384"/>
                <a:gd name="T15" fmla="*/ 163 h 339"/>
                <a:gd name="T16" fmla="*/ 275 w 384"/>
                <a:gd name="T17" fmla="*/ 125 h 339"/>
                <a:gd name="T18" fmla="*/ 137 w 384"/>
                <a:gd name="T19" fmla="*/ 213 h 339"/>
                <a:gd name="T20" fmla="*/ 125 w 384"/>
                <a:gd name="T21" fmla="*/ 213 h 339"/>
                <a:gd name="T22" fmla="*/ 137 w 384"/>
                <a:gd name="T23" fmla="*/ 176 h 339"/>
                <a:gd name="T24" fmla="*/ 175 w 384"/>
                <a:gd name="T25" fmla="*/ 100 h 339"/>
                <a:gd name="T26" fmla="*/ 137 w 384"/>
                <a:gd name="T27" fmla="*/ 201 h 339"/>
                <a:gd name="T28" fmla="*/ 225 w 384"/>
                <a:gd name="T29" fmla="*/ 100 h 339"/>
                <a:gd name="T30" fmla="*/ 125 w 384"/>
                <a:gd name="T31" fmla="*/ 163 h 339"/>
                <a:gd name="T32" fmla="*/ 212 w 384"/>
                <a:gd name="T33" fmla="*/ 163 h 339"/>
                <a:gd name="T34" fmla="*/ 25 w 384"/>
                <a:gd name="T35" fmla="*/ 63 h 339"/>
                <a:gd name="T36" fmla="*/ 137 w 384"/>
                <a:gd name="T37" fmla="*/ 263 h 339"/>
                <a:gd name="T38" fmla="*/ 275 w 384"/>
                <a:gd name="T39" fmla="*/ 125 h 339"/>
                <a:gd name="T40" fmla="*/ 175 w 384"/>
                <a:gd name="T41" fmla="*/ 201 h 339"/>
                <a:gd name="T42" fmla="*/ 112 w 384"/>
                <a:gd name="T43" fmla="*/ 0 h 339"/>
                <a:gd name="T44" fmla="*/ 50 w 384"/>
                <a:gd name="T45" fmla="*/ 75 h 339"/>
                <a:gd name="T46" fmla="*/ 300 w 384"/>
                <a:gd name="T47" fmla="*/ 125 h 339"/>
                <a:gd name="T48" fmla="*/ 87 w 384"/>
                <a:gd name="T49" fmla="*/ 188 h 339"/>
                <a:gd name="T50" fmla="*/ 263 w 384"/>
                <a:gd name="T51" fmla="*/ 176 h 339"/>
                <a:gd name="T52" fmla="*/ 212 w 384"/>
                <a:gd name="T53" fmla="*/ 125 h 339"/>
                <a:gd name="T54" fmla="*/ 150 w 384"/>
                <a:gd name="T55" fmla="*/ 201 h 339"/>
                <a:gd name="T56" fmla="*/ 288 w 384"/>
                <a:gd name="T57" fmla="*/ 188 h 339"/>
                <a:gd name="T58" fmla="*/ 175 w 384"/>
                <a:gd name="T59" fmla="*/ 63 h 339"/>
                <a:gd name="T60" fmla="*/ 200 w 384"/>
                <a:gd name="T61" fmla="*/ 288 h 339"/>
                <a:gd name="T62" fmla="*/ 275 w 384"/>
                <a:gd name="T63" fmla="*/ 226 h 339"/>
                <a:gd name="T64" fmla="*/ 37 w 384"/>
                <a:gd name="T65" fmla="*/ 113 h 339"/>
                <a:gd name="T66" fmla="*/ 263 w 384"/>
                <a:gd name="T67" fmla="*/ 125 h 339"/>
                <a:gd name="T68" fmla="*/ 137 w 384"/>
                <a:gd name="T69" fmla="*/ 125 h 339"/>
                <a:gd name="T70" fmla="*/ 150 w 384"/>
                <a:gd name="T71" fmla="*/ 25 h 339"/>
                <a:gd name="T72" fmla="*/ 87 w 384"/>
                <a:gd name="T73" fmla="*/ 151 h 339"/>
                <a:gd name="T74" fmla="*/ 250 w 384"/>
                <a:gd name="T75" fmla="*/ 163 h 339"/>
                <a:gd name="T76" fmla="*/ 37 w 384"/>
                <a:gd name="T77" fmla="*/ 163 h 339"/>
                <a:gd name="T78" fmla="*/ 200 w 384"/>
                <a:gd name="T79" fmla="*/ 138 h 339"/>
                <a:gd name="T80" fmla="*/ 200 w 384"/>
                <a:gd name="T81" fmla="*/ 301 h 339"/>
                <a:gd name="T82" fmla="*/ 313 w 384"/>
                <a:gd name="T83" fmla="*/ 188 h 33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84"/>
                <a:gd name="T127" fmla="*/ 0 h 339"/>
                <a:gd name="T128" fmla="*/ 384 w 384"/>
                <a:gd name="T129" fmla="*/ 339 h 33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84" h="339">
                  <a:moveTo>
                    <a:pt x="175" y="50"/>
                  </a:moveTo>
                  <a:cubicBezTo>
                    <a:pt x="158" y="63"/>
                    <a:pt x="141" y="74"/>
                    <a:pt x="125" y="88"/>
                  </a:cubicBezTo>
                  <a:cubicBezTo>
                    <a:pt x="103" y="108"/>
                    <a:pt x="62" y="151"/>
                    <a:pt x="62" y="151"/>
                  </a:cubicBezTo>
                  <a:cubicBezTo>
                    <a:pt x="83" y="176"/>
                    <a:pt x="98" y="208"/>
                    <a:pt x="125" y="226"/>
                  </a:cubicBezTo>
                  <a:cubicBezTo>
                    <a:pt x="169" y="255"/>
                    <a:pt x="226" y="257"/>
                    <a:pt x="275" y="276"/>
                  </a:cubicBezTo>
                  <a:cubicBezTo>
                    <a:pt x="288" y="272"/>
                    <a:pt x="305" y="274"/>
                    <a:pt x="313" y="263"/>
                  </a:cubicBezTo>
                  <a:cubicBezTo>
                    <a:pt x="328" y="242"/>
                    <a:pt x="338" y="188"/>
                    <a:pt x="338" y="188"/>
                  </a:cubicBezTo>
                  <a:cubicBezTo>
                    <a:pt x="334" y="175"/>
                    <a:pt x="325" y="83"/>
                    <a:pt x="275" y="100"/>
                  </a:cubicBezTo>
                  <a:cubicBezTo>
                    <a:pt x="275" y="100"/>
                    <a:pt x="206" y="164"/>
                    <a:pt x="212" y="176"/>
                  </a:cubicBezTo>
                  <a:cubicBezTo>
                    <a:pt x="218" y="188"/>
                    <a:pt x="237" y="167"/>
                    <a:pt x="250" y="163"/>
                  </a:cubicBezTo>
                  <a:cubicBezTo>
                    <a:pt x="254" y="142"/>
                    <a:pt x="270" y="120"/>
                    <a:pt x="263" y="100"/>
                  </a:cubicBezTo>
                  <a:cubicBezTo>
                    <a:pt x="259" y="87"/>
                    <a:pt x="236" y="81"/>
                    <a:pt x="225" y="88"/>
                  </a:cubicBezTo>
                  <a:cubicBezTo>
                    <a:pt x="202" y="101"/>
                    <a:pt x="190" y="129"/>
                    <a:pt x="175" y="151"/>
                  </a:cubicBezTo>
                  <a:cubicBezTo>
                    <a:pt x="165" y="167"/>
                    <a:pt x="150" y="220"/>
                    <a:pt x="150" y="201"/>
                  </a:cubicBezTo>
                  <a:cubicBezTo>
                    <a:pt x="150" y="174"/>
                    <a:pt x="167" y="150"/>
                    <a:pt x="175" y="125"/>
                  </a:cubicBezTo>
                  <a:cubicBezTo>
                    <a:pt x="179" y="112"/>
                    <a:pt x="162" y="163"/>
                    <a:pt x="162" y="163"/>
                  </a:cubicBezTo>
                  <a:cubicBezTo>
                    <a:pt x="183" y="180"/>
                    <a:pt x="198" y="213"/>
                    <a:pt x="225" y="213"/>
                  </a:cubicBezTo>
                  <a:cubicBezTo>
                    <a:pt x="252" y="213"/>
                    <a:pt x="269" y="145"/>
                    <a:pt x="275" y="125"/>
                  </a:cubicBezTo>
                  <a:cubicBezTo>
                    <a:pt x="271" y="100"/>
                    <a:pt x="288" y="50"/>
                    <a:pt x="263" y="50"/>
                  </a:cubicBezTo>
                  <a:cubicBezTo>
                    <a:pt x="250" y="50"/>
                    <a:pt x="138" y="212"/>
                    <a:pt x="137" y="213"/>
                  </a:cubicBezTo>
                  <a:cubicBezTo>
                    <a:pt x="97" y="339"/>
                    <a:pt x="177" y="131"/>
                    <a:pt x="162" y="138"/>
                  </a:cubicBezTo>
                  <a:cubicBezTo>
                    <a:pt x="137" y="150"/>
                    <a:pt x="125" y="185"/>
                    <a:pt x="125" y="213"/>
                  </a:cubicBezTo>
                  <a:cubicBezTo>
                    <a:pt x="125" y="237"/>
                    <a:pt x="150" y="172"/>
                    <a:pt x="162" y="151"/>
                  </a:cubicBezTo>
                  <a:cubicBezTo>
                    <a:pt x="153" y="123"/>
                    <a:pt x="137" y="50"/>
                    <a:pt x="137" y="176"/>
                  </a:cubicBezTo>
                  <a:cubicBezTo>
                    <a:pt x="137" y="189"/>
                    <a:pt x="144" y="150"/>
                    <a:pt x="150" y="138"/>
                  </a:cubicBezTo>
                  <a:cubicBezTo>
                    <a:pt x="157" y="124"/>
                    <a:pt x="160" y="100"/>
                    <a:pt x="175" y="100"/>
                  </a:cubicBezTo>
                  <a:cubicBezTo>
                    <a:pt x="188" y="100"/>
                    <a:pt x="167" y="125"/>
                    <a:pt x="162" y="138"/>
                  </a:cubicBezTo>
                  <a:cubicBezTo>
                    <a:pt x="154" y="159"/>
                    <a:pt x="145" y="180"/>
                    <a:pt x="137" y="201"/>
                  </a:cubicBezTo>
                  <a:cubicBezTo>
                    <a:pt x="145" y="213"/>
                    <a:pt x="147" y="238"/>
                    <a:pt x="162" y="238"/>
                  </a:cubicBezTo>
                  <a:cubicBezTo>
                    <a:pt x="209" y="238"/>
                    <a:pt x="220" y="123"/>
                    <a:pt x="225" y="100"/>
                  </a:cubicBezTo>
                  <a:cubicBezTo>
                    <a:pt x="221" y="83"/>
                    <a:pt x="228" y="56"/>
                    <a:pt x="212" y="50"/>
                  </a:cubicBezTo>
                  <a:cubicBezTo>
                    <a:pt x="163" y="31"/>
                    <a:pt x="134" y="136"/>
                    <a:pt x="125" y="163"/>
                  </a:cubicBezTo>
                  <a:cubicBezTo>
                    <a:pt x="133" y="180"/>
                    <a:pt x="134" y="203"/>
                    <a:pt x="150" y="213"/>
                  </a:cubicBezTo>
                  <a:cubicBezTo>
                    <a:pt x="179" y="231"/>
                    <a:pt x="206" y="172"/>
                    <a:pt x="212" y="163"/>
                  </a:cubicBezTo>
                  <a:cubicBezTo>
                    <a:pt x="208" y="142"/>
                    <a:pt x="212" y="118"/>
                    <a:pt x="200" y="100"/>
                  </a:cubicBezTo>
                  <a:cubicBezTo>
                    <a:pt x="148" y="22"/>
                    <a:pt x="107" y="54"/>
                    <a:pt x="25" y="63"/>
                  </a:cubicBezTo>
                  <a:cubicBezTo>
                    <a:pt x="24" y="67"/>
                    <a:pt x="0" y="134"/>
                    <a:pt x="0" y="138"/>
                  </a:cubicBezTo>
                  <a:cubicBezTo>
                    <a:pt x="11" y="233"/>
                    <a:pt x="59" y="237"/>
                    <a:pt x="137" y="263"/>
                  </a:cubicBezTo>
                  <a:cubicBezTo>
                    <a:pt x="188" y="259"/>
                    <a:pt x="384" y="276"/>
                    <a:pt x="313" y="151"/>
                  </a:cubicBezTo>
                  <a:cubicBezTo>
                    <a:pt x="305" y="138"/>
                    <a:pt x="288" y="134"/>
                    <a:pt x="275" y="125"/>
                  </a:cubicBezTo>
                  <a:cubicBezTo>
                    <a:pt x="250" y="138"/>
                    <a:pt x="222" y="146"/>
                    <a:pt x="200" y="163"/>
                  </a:cubicBezTo>
                  <a:cubicBezTo>
                    <a:pt x="188" y="172"/>
                    <a:pt x="160" y="201"/>
                    <a:pt x="175" y="201"/>
                  </a:cubicBezTo>
                  <a:cubicBezTo>
                    <a:pt x="199" y="201"/>
                    <a:pt x="216" y="176"/>
                    <a:pt x="237" y="163"/>
                  </a:cubicBezTo>
                  <a:cubicBezTo>
                    <a:pt x="276" y="50"/>
                    <a:pt x="198" y="22"/>
                    <a:pt x="112" y="0"/>
                  </a:cubicBezTo>
                  <a:cubicBezTo>
                    <a:pt x="104" y="13"/>
                    <a:pt x="97" y="26"/>
                    <a:pt x="87" y="38"/>
                  </a:cubicBezTo>
                  <a:cubicBezTo>
                    <a:pt x="76" y="51"/>
                    <a:pt x="52" y="58"/>
                    <a:pt x="50" y="75"/>
                  </a:cubicBezTo>
                  <a:cubicBezTo>
                    <a:pt x="38" y="215"/>
                    <a:pt x="209" y="247"/>
                    <a:pt x="313" y="263"/>
                  </a:cubicBezTo>
                  <a:cubicBezTo>
                    <a:pt x="345" y="216"/>
                    <a:pt x="375" y="193"/>
                    <a:pt x="300" y="125"/>
                  </a:cubicBezTo>
                  <a:cubicBezTo>
                    <a:pt x="275" y="102"/>
                    <a:pt x="200" y="100"/>
                    <a:pt x="200" y="100"/>
                  </a:cubicBezTo>
                  <a:cubicBezTo>
                    <a:pt x="132" y="114"/>
                    <a:pt x="110" y="122"/>
                    <a:pt x="87" y="188"/>
                  </a:cubicBezTo>
                  <a:cubicBezTo>
                    <a:pt x="112" y="201"/>
                    <a:pt x="134" y="221"/>
                    <a:pt x="162" y="226"/>
                  </a:cubicBezTo>
                  <a:cubicBezTo>
                    <a:pt x="184" y="230"/>
                    <a:pt x="263" y="222"/>
                    <a:pt x="263" y="176"/>
                  </a:cubicBezTo>
                  <a:cubicBezTo>
                    <a:pt x="263" y="164"/>
                    <a:pt x="246" y="193"/>
                    <a:pt x="237" y="201"/>
                  </a:cubicBezTo>
                  <a:cubicBezTo>
                    <a:pt x="229" y="176"/>
                    <a:pt x="220" y="150"/>
                    <a:pt x="212" y="125"/>
                  </a:cubicBezTo>
                  <a:cubicBezTo>
                    <a:pt x="208" y="113"/>
                    <a:pt x="200" y="88"/>
                    <a:pt x="200" y="88"/>
                  </a:cubicBezTo>
                  <a:cubicBezTo>
                    <a:pt x="159" y="104"/>
                    <a:pt x="51" y="147"/>
                    <a:pt x="150" y="201"/>
                  </a:cubicBezTo>
                  <a:cubicBezTo>
                    <a:pt x="172" y="213"/>
                    <a:pt x="200" y="209"/>
                    <a:pt x="225" y="213"/>
                  </a:cubicBezTo>
                  <a:cubicBezTo>
                    <a:pt x="246" y="205"/>
                    <a:pt x="280" y="209"/>
                    <a:pt x="288" y="188"/>
                  </a:cubicBezTo>
                  <a:cubicBezTo>
                    <a:pt x="321" y="105"/>
                    <a:pt x="271" y="85"/>
                    <a:pt x="225" y="50"/>
                  </a:cubicBezTo>
                  <a:cubicBezTo>
                    <a:pt x="208" y="54"/>
                    <a:pt x="188" y="52"/>
                    <a:pt x="175" y="63"/>
                  </a:cubicBezTo>
                  <a:cubicBezTo>
                    <a:pt x="148" y="87"/>
                    <a:pt x="112" y="151"/>
                    <a:pt x="112" y="151"/>
                  </a:cubicBezTo>
                  <a:cubicBezTo>
                    <a:pt x="124" y="231"/>
                    <a:pt x="106" y="259"/>
                    <a:pt x="200" y="288"/>
                  </a:cubicBezTo>
                  <a:cubicBezTo>
                    <a:pt x="216" y="293"/>
                    <a:pt x="233" y="280"/>
                    <a:pt x="250" y="276"/>
                  </a:cubicBezTo>
                  <a:cubicBezTo>
                    <a:pt x="258" y="259"/>
                    <a:pt x="273" y="245"/>
                    <a:pt x="275" y="226"/>
                  </a:cubicBezTo>
                  <a:cubicBezTo>
                    <a:pt x="286" y="123"/>
                    <a:pt x="171" y="58"/>
                    <a:pt x="87" y="38"/>
                  </a:cubicBezTo>
                  <a:cubicBezTo>
                    <a:pt x="82" y="43"/>
                    <a:pt x="24" y="90"/>
                    <a:pt x="37" y="113"/>
                  </a:cubicBezTo>
                  <a:cubicBezTo>
                    <a:pt x="72" y="174"/>
                    <a:pt x="153" y="174"/>
                    <a:pt x="212" y="188"/>
                  </a:cubicBezTo>
                  <a:cubicBezTo>
                    <a:pt x="226" y="178"/>
                    <a:pt x="276" y="157"/>
                    <a:pt x="263" y="125"/>
                  </a:cubicBezTo>
                  <a:cubicBezTo>
                    <a:pt x="257" y="111"/>
                    <a:pt x="238" y="108"/>
                    <a:pt x="225" y="100"/>
                  </a:cubicBezTo>
                  <a:cubicBezTo>
                    <a:pt x="196" y="108"/>
                    <a:pt x="164" y="110"/>
                    <a:pt x="137" y="125"/>
                  </a:cubicBezTo>
                  <a:cubicBezTo>
                    <a:pt x="67" y="164"/>
                    <a:pt x="130" y="258"/>
                    <a:pt x="175" y="288"/>
                  </a:cubicBezTo>
                  <a:cubicBezTo>
                    <a:pt x="258" y="205"/>
                    <a:pt x="246" y="98"/>
                    <a:pt x="150" y="25"/>
                  </a:cubicBezTo>
                  <a:cubicBezTo>
                    <a:pt x="125" y="29"/>
                    <a:pt x="96" y="23"/>
                    <a:pt x="75" y="38"/>
                  </a:cubicBezTo>
                  <a:cubicBezTo>
                    <a:pt x="42" y="61"/>
                    <a:pt x="74" y="136"/>
                    <a:pt x="87" y="151"/>
                  </a:cubicBezTo>
                  <a:cubicBezTo>
                    <a:pt x="116" y="185"/>
                    <a:pt x="196" y="200"/>
                    <a:pt x="237" y="213"/>
                  </a:cubicBezTo>
                  <a:cubicBezTo>
                    <a:pt x="241" y="196"/>
                    <a:pt x="256" y="179"/>
                    <a:pt x="250" y="163"/>
                  </a:cubicBezTo>
                  <a:cubicBezTo>
                    <a:pt x="229" y="107"/>
                    <a:pt x="183" y="109"/>
                    <a:pt x="137" y="100"/>
                  </a:cubicBezTo>
                  <a:cubicBezTo>
                    <a:pt x="104" y="121"/>
                    <a:pt x="4" y="141"/>
                    <a:pt x="37" y="163"/>
                  </a:cubicBezTo>
                  <a:cubicBezTo>
                    <a:pt x="121" y="219"/>
                    <a:pt x="126" y="210"/>
                    <a:pt x="212" y="238"/>
                  </a:cubicBezTo>
                  <a:cubicBezTo>
                    <a:pt x="216" y="223"/>
                    <a:pt x="248" y="146"/>
                    <a:pt x="200" y="138"/>
                  </a:cubicBezTo>
                  <a:cubicBezTo>
                    <a:pt x="179" y="135"/>
                    <a:pt x="167" y="163"/>
                    <a:pt x="150" y="176"/>
                  </a:cubicBezTo>
                  <a:cubicBezTo>
                    <a:pt x="129" y="256"/>
                    <a:pt x="134" y="251"/>
                    <a:pt x="200" y="301"/>
                  </a:cubicBezTo>
                  <a:cubicBezTo>
                    <a:pt x="225" y="297"/>
                    <a:pt x="252" y="299"/>
                    <a:pt x="275" y="288"/>
                  </a:cubicBezTo>
                  <a:cubicBezTo>
                    <a:pt x="305" y="273"/>
                    <a:pt x="313" y="216"/>
                    <a:pt x="313" y="188"/>
                  </a:cubicBezTo>
                  <a:lnTo>
                    <a:pt x="202" y="138"/>
                  </a:lnTo>
                </a:path>
              </a:pathLst>
            </a:custGeom>
            <a:noFill/>
            <a:ln w="88900" cap="flat">
              <a:solidFill>
                <a:srgbClr val="800000"/>
              </a:solidFill>
              <a:prstDash val="solid"/>
              <a:round/>
              <a:headEnd/>
              <a:tailEnd/>
            </a:ln>
          </p:spPr>
          <p:txBody>
            <a:bodyPr/>
            <a:lstStyle/>
            <a:p>
              <a:endParaRPr lang="en-US"/>
            </a:p>
          </p:txBody>
        </p:sp>
        <p:sp>
          <p:nvSpPr>
            <p:cNvPr id="29705" name="AutoShape 8"/>
            <p:cNvSpPr>
              <a:spLocks noChangeArrowheads="1"/>
            </p:cNvSpPr>
            <p:nvPr/>
          </p:nvSpPr>
          <p:spPr bwMode="auto">
            <a:xfrm>
              <a:off x="1056" y="1798"/>
              <a:ext cx="3408" cy="1632"/>
            </a:xfrm>
            <a:prstGeom prst="roundRect">
              <a:avLst>
                <a:gd name="adj" fmla="val 16667"/>
              </a:avLst>
            </a:prstGeom>
            <a:solidFill>
              <a:srgbClr val="FFFF99"/>
            </a:solidFill>
            <a:ln w="88900" cmpd="dbl">
              <a:solidFill>
                <a:schemeClr val="tx1"/>
              </a:solidFill>
              <a:round/>
              <a:headEnd/>
              <a:tailEnd/>
            </a:ln>
          </p:spPr>
          <p:txBody>
            <a:bodyPr wrap="none" anchor="ctr"/>
            <a:lstStyle/>
            <a:p>
              <a:endParaRPr lang="en-IE"/>
            </a:p>
          </p:txBody>
        </p:sp>
        <p:sp>
          <p:nvSpPr>
            <p:cNvPr id="29706" name="Freeform 9"/>
            <p:cNvSpPr>
              <a:spLocks/>
            </p:cNvSpPr>
            <p:nvPr/>
          </p:nvSpPr>
          <p:spPr bwMode="auto">
            <a:xfrm flipV="1">
              <a:off x="1718" y="2335"/>
              <a:ext cx="384" cy="423"/>
            </a:xfrm>
            <a:custGeom>
              <a:avLst/>
              <a:gdLst>
                <a:gd name="T0" fmla="*/ 125 w 384"/>
                <a:gd name="T1" fmla="*/ 88 h 339"/>
                <a:gd name="T2" fmla="*/ 125 w 384"/>
                <a:gd name="T3" fmla="*/ 226 h 339"/>
                <a:gd name="T4" fmla="*/ 313 w 384"/>
                <a:gd name="T5" fmla="*/ 263 h 339"/>
                <a:gd name="T6" fmla="*/ 275 w 384"/>
                <a:gd name="T7" fmla="*/ 100 h 339"/>
                <a:gd name="T8" fmla="*/ 250 w 384"/>
                <a:gd name="T9" fmla="*/ 163 h 339"/>
                <a:gd name="T10" fmla="*/ 225 w 384"/>
                <a:gd name="T11" fmla="*/ 88 h 339"/>
                <a:gd name="T12" fmla="*/ 150 w 384"/>
                <a:gd name="T13" fmla="*/ 201 h 339"/>
                <a:gd name="T14" fmla="*/ 162 w 384"/>
                <a:gd name="T15" fmla="*/ 163 h 339"/>
                <a:gd name="T16" fmla="*/ 275 w 384"/>
                <a:gd name="T17" fmla="*/ 125 h 339"/>
                <a:gd name="T18" fmla="*/ 137 w 384"/>
                <a:gd name="T19" fmla="*/ 213 h 339"/>
                <a:gd name="T20" fmla="*/ 125 w 384"/>
                <a:gd name="T21" fmla="*/ 213 h 339"/>
                <a:gd name="T22" fmla="*/ 137 w 384"/>
                <a:gd name="T23" fmla="*/ 176 h 339"/>
                <a:gd name="T24" fmla="*/ 175 w 384"/>
                <a:gd name="T25" fmla="*/ 100 h 339"/>
                <a:gd name="T26" fmla="*/ 137 w 384"/>
                <a:gd name="T27" fmla="*/ 201 h 339"/>
                <a:gd name="T28" fmla="*/ 225 w 384"/>
                <a:gd name="T29" fmla="*/ 100 h 339"/>
                <a:gd name="T30" fmla="*/ 125 w 384"/>
                <a:gd name="T31" fmla="*/ 163 h 339"/>
                <a:gd name="T32" fmla="*/ 212 w 384"/>
                <a:gd name="T33" fmla="*/ 163 h 339"/>
                <a:gd name="T34" fmla="*/ 25 w 384"/>
                <a:gd name="T35" fmla="*/ 63 h 339"/>
                <a:gd name="T36" fmla="*/ 137 w 384"/>
                <a:gd name="T37" fmla="*/ 263 h 339"/>
                <a:gd name="T38" fmla="*/ 275 w 384"/>
                <a:gd name="T39" fmla="*/ 125 h 339"/>
                <a:gd name="T40" fmla="*/ 175 w 384"/>
                <a:gd name="T41" fmla="*/ 201 h 339"/>
                <a:gd name="T42" fmla="*/ 112 w 384"/>
                <a:gd name="T43" fmla="*/ 0 h 339"/>
                <a:gd name="T44" fmla="*/ 50 w 384"/>
                <a:gd name="T45" fmla="*/ 75 h 339"/>
                <a:gd name="T46" fmla="*/ 300 w 384"/>
                <a:gd name="T47" fmla="*/ 125 h 339"/>
                <a:gd name="T48" fmla="*/ 87 w 384"/>
                <a:gd name="T49" fmla="*/ 188 h 339"/>
                <a:gd name="T50" fmla="*/ 263 w 384"/>
                <a:gd name="T51" fmla="*/ 176 h 339"/>
                <a:gd name="T52" fmla="*/ 212 w 384"/>
                <a:gd name="T53" fmla="*/ 125 h 339"/>
                <a:gd name="T54" fmla="*/ 150 w 384"/>
                <a:gd name="T55" fmla="*/ 201 h 339"/>
                <a:gd name="T56" fmla="*/ 288 w 384"/>
                <a:gd name="T57" fmla="*/ 188 h 339"/>
                <a:gd name="T58" fmla="*/ 175 w 384"/>
                <a:gd name="T59" fmla="*/ 63 h 339"/>
                <a:gd name="T60" fmla="*/ 200 w 384"/>
                <a:gd name="T61" fmla="*/ 288 h 339"/>
                <a:gd name="T62" fmla="*/ 275 w 384"/>
                <a:gd name="T63" fmla="*/ 226 h 339"/>
                <a:gd name="T64" fmla="*/ 37 w 384"/>
                <a:gd name="T65" fmla="*/ 113 h 339"/>
                <a:gd name="T66" fmla="*/ 263 w 384"/>
                <a:gd name="T67" fmla="*/ 125 h 339"/>
                <a:gd name="T68" fmla="*/ 137 w 384"/>
                <a:gd name="T69" fmla="*/ 125 h 339"/>
                <a:gd name="T70" fmla="*/ 150 w 384"/>
                <a:gd name="T71" fmla="*/ 25 h 339"/>
                <a:gd name="T72" fmla="*/ 87 w 384"/>
                <a:gd name="T73" fmla="*/ 151 h 339"/>
                <a:gd name="T74" fmla="*/ 250 w 384"/>
                <a:gd name="T75" fmla="*/ 163 h 339"/>
                <a:gd name="T76" fmla="*/ 37 w 384"/>
                <a:gd name="T77" fmla="*/ 163 h 339"/>
                <a:gd name="T78" fmla="*/ 200 w 384"/>
                <a:gd name="T79" fmla="*/ 138 h 339"/>
                <a:gd name="T80" fmla="*/ 200 w 384"/>
                <a:gd name="T81" fmla="*/ 301 h 339"/>
                <a:gd name="T82" fmla="*/ 313 w 384"/>
                <a:gd name="T83" fmla="*/ 188 h 33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84"/>
                <a:gd name="T127" fmla="*/ 0 h 339"/>
                <a:gd name="T128" fmla="*/ 384 w 384"/>
                <a:gd name="T129" fmla="*/ 339 h 33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84" h="339">
                  <a:moveTo>
                    <a:pt x="175" y="50"/>
                  </a:moveTo>
                  <a:cubicBezTo>
                    <a:pt x="158" y="63"/>
                    <a:pt x="141" y="74"/>
                    <a:pt x="125" y="88"/>
                  </a:cubicBezTo>
                  <a:cubicBezTo>
                    <a:pt x="103" y="108"/>
                    <a:pt x="62" y="151"/>
                    <a:pt x="62" y="151"/>
                  </a:cubicBezTo>
                  <a:cubicBezTo>
                    <a:pt x="83" y="176"/>
                    <a:pt x="98" y="208"/>
                    <a:pt x="125" y="226"/>
                  </a:cubicBezTo>
                  <a:cubicBezTo>
                    <a:pt x="169" y="255"/>
                    <a:pt x="226" y="257"/>
                    <a:pt x="275" y="276"/>
                  </a:cubicBezTo>
                  <a:cubicBezTo>
                    <a:pt x="288" y="272"/>
                    <a:pt x="305" y="274"/>
                    <a:pt x="313" y="263"/>
                  </a:cubicBezTo>
                  <a:cubicBezTo>
                    <a:pt x="328" y="242"/>
                    <a:pt x="338" y="188"/>
                    <a:pt x="338" y="188"/>
                  </a:cubicBezTo>
                  <a:cubicBezTo>
                    <a:pt x="334" y="175"/>
                    <a:pt x="325" y="83"/>
                    <a:pt x="275" y="100"/>
                  </a:cubicBezTo>
                  <a:cubicBezTo>
                    <a:pt x="275" y="100"/>
                    <a:pt x="206" y="164"/>
                    <a:pt x="212" y="176"/>
                  </a:cubicBezTo>
                  <a:cubicBezTo>
                    <a:pt x="218" y="188"/>
                    <a:pt x="237" y="167"/>
                    <a:pt x="250" y="163"/>
                  </a:cubicBezTo>
                  <a:cubicBezTo>
                    <a:pt x="254" y="142"/>
                    <a:pt x="270" y="120"/>
                    <a:pt x="263" y="100"/>
                  </a:cubicBezTo>
                  <a:cubicBezTo>
                    <a:pt x="259" y="87"/>
                    <a:pt x="236" y="81"/>
                    <a:pt x="225" y="88"/>
                  </a:cubicBezTo>
                  <a:cubicBezTo>
                    <a:pt x="202" y="101"/>
                    <a:pt x="190" y="129"/>
                    <a:pt x="175" y="151"/>
                  </a:cubicBezTo>
                  <a:cubicBezTo>
                    <a:pt x="165" y="167"/>
                    <a:pt x="150" y="220"/>
                    <a:pt x="150" y="201"/>
                  </a:cubicBezTo>
                  <a:cubicBezTo>
                    <a:pt x="150" y="174"/>
                    <a:pt x="167" y="150"/>
                    <a:pt x="175" y="125"/>
                  </a:cubicBezTo>
                  <a:cubicBezTo>
                    <a:pt x="179" y="112"/>
                    <a:pt x="162" y="163"/>
                    <a:pt x="162" y="163"/>
                  </a:cubicBezTo>
                  <a:cubicBezTo>
                    <a:pt x="183" y="180"/>
                    <a:pt x="198" y="213"/>
                    <a:pt x="225" y="213"/>
                  </a:cubicBezTo>
                  <a:cubicBezTo>
                    <a:pt x="252" y="213"/>
                    <a:pt x="269" y="145"/>
                    <a:pt x="275" y="125"/>
                  </a:cubicBezTo>
                  <a:cubicBezTo>
                    <a:pt x="271" y="100"/>
                    <a:pt x="288" y="50"/>
                    <a:pt x="263" y="50"/>
                  </a:cubicBezTo>
                  <a:cubicBezTo>
                    <a:pt x="250" y="50"/>
                    <a:pt x="138" y="212"/>
                    <a:pt x="137" y="213"/>
                  </a:cubicBezTo>
                  <a:cubicBezTo>
                    <a:pt x="97" y="339"/>
                    <a:pt x="177" y="131"/>
                    <a:pt x="162" y="138"/>
                  </a:cubicBezTo>
                  <a:cubicBezTo>
                    <a:pt x="137" y="150"/>
                    <a:pt x="125" y="185"/>
                    <a:pt x="125" y="213"/>
                  </a:cubicBezTo>
                  <a:cubicBezTo>
                    <a:pt x="125" y="237"/>
                    <a:pt x="150" y="172"/>
                    <a:pt x="162" y="151"/>
                  </a:cubicBezTo>
                  <a:cubicBezTo>
                    <a:pt x="153" y="123"/>
                    <a:pt x="137" y="50"/>
                    <a:pt x="137" y="176"/>
                  </a:cubicBezTo>
                  <a:cubicBezTo>
                    <a:pt x="137" y="189"/>
                    <a:pt x="144" y="150"/>
                    <a:pt x="150" y="138"/>
                  </a:cubicBezTo>
                  <a:cubicBezTo>
                    <a:pt x="157" y="124"/>
                    <a:pt x="160" y="100"/>
                    <a:pt x="175" y="100"/>
                  </a:cubicBezTo>
                  <a:cubicBezTo>
                    <a:pt x="188" y="100"/>
                    <a:pt x="167" y="125"/>
                    <a:pt x="162" y="138"/>
                  </a:cubicBezTo>
                  <a:cubicBezTo>
                    <a:pt x="154" y="159"/>
                    <a:pt x="145" y="180"/>
                    <a:pt x="137" y="201"/>
                  </a:cubicBezTo>
                  <a:cubicBezTo>
                    <a:pt x="145" y="213"/>
                    <a:pt x="147" y="238"/>
                    <a:pt x="162" y="238"/>
                  </a:cubicBezTo>
                  <a:cubicBezTo>
                    <a:pt x="209" y="238"/>
                    <a:pt x="220" y="123"/>
                    <a:pt x="225" y="100"/>
                  </a:cubicBezTo>
                  <a:cubicBezTo>
                    <a:pt x="221" y="83"/>
                    <a:pt x="228" y="56"/>
                    <a:pt x="212" y="50"/>
                  </a:cubicBezTo>
                  <a:cubicBezTo>
                    <a:pt x="163" y="31"/>
                    <a:pt x="134" y="136"/>
                    <a:pt x="125" y="163"/>
                  </a:cubicBezTo>
                  <a:cubicBezTo>
                    <a:pt x="133" y="180"/>
                    <a:pt x="134" y="203"/>
                    <a:pt x="150" y="213"/>
                  </a:cubicBezTo>
                  <a:cubicBezTo>
                    <a:pt x="179" y="231"/>
                    <a:pt x="206" y="172"/>
                    <a:pt x="212" y="163"/>
                  </a:cubicBezTo>
                  <a:cubicBezTo>
                    <a:pt x="208" y="142"/>
                    <a:pt x="212" y="118"/>
                    <a:pt x="200" y="100"/>
                  </a:cubicBezTo>
                  <a:cubicBezTo>
                    <a:pt x="148" y="22"/>
                    <a:pt x="107" y="54"/>
                    <a:pt x="25" y="63"/>
                  </a:cubicBezTo>
                  <a:cubicBezTo>
                    <a:pt x="24" y="67"/>
                    <a:pt x="0" y="134"/>
                    <a:pt x="0" y="138"/>
                  </a:cubicBezTo>
                  <a:cubicBezTo>
                    <a:pt x="11" y="233"/>
                    <a:pt x="59" y="237"/>
                    <a:pt x="137" y="263"/>
                  </a:cubicBezTo>
                  <a:cubicBezTo>
                    <a:pt x="188" y="259"/>
                    <a:pt x="384" y="276"/>
                    <a:pt x="313" y="151"/>
                  </a:cubicBezTo>
                  <a:cubicBezTo>
                    <a:pt x="305" y="138"/>
                    <a:pt x="288" y="134"/>
                    <a:pt x="275" y="125"/>
                  </a:cubicBezTo>
                  <a:cubicBezTo>
                    <a:pt x="250" y="138"/>
                    <a:pt x="222" y="146"/>
                    <a:pt x="200" y="163"/>
                  </a:cubicBezTo>
                  <a:cubicBezTo>
                    <a:pt x="188" y="172"/>
                    <a:pt x="160" y="201"/>
                    <a:pt x="175" y="201"/>
                  </a:cubicBezTo>
                  <a:cubicBezTo>
                    <a:pt x="199" y="201"/>
                    <a:pt x="216" y="176"/>
                    <a:pt x="237" y="163"/>
                  </a:cubicBezTo>
                  <a:cubicBezTo>
                    <a:pt x="276" y="50"/>
                    <a:pt x="198" y="22"/>
                    <a:pt x="112" y="0"/>
                  </a:cubicBezTo>
                  <a:cubicBezTo>
                    <a:pt x="104" y="13"/>
                    <a:pt x="97" y="26"/>
                    <a:pt x="87" y="38"/>
                  </a:cubicBezTo>
                  <a:cubicBezTo>
                    <a:pt x="76" y="51"/>
                    <a:pt x="52" y="58"/>
                    <a:pt x="50" y="75"/>
                  </a:cubicBezTo>
                  <a:cubicBezTo>
                    <a:pt x="38" y="215"/>
                    <a:pt x="209" y="247"/>
                    <a:pt x="313" y="263"/>
                  </a:cubicBezTo>
                  <a:cubicBezTo>
                    <a:pt x="345" y="216"/>
                    <a:pt x="375" y="193"/>
                    <a:pt x="300" y="125"/>
                  </a:cubicBezTo>
                  <a:cubicBezTo>
                    <a:pt x="275" y="102"/>
                    <a:pt x="200" y="100"/>
                    <a:pt x="200" y="100"/>
                  </a:cubicBezTo>
                  <a:cubicBezTo>
                    <a:pt x="132" y="114"/>
                    <a:pt x="110" y="122"/>
                    <a:pt x="87" y="188"/>
                  </a:cubicBezTo>
                  <a:cubicBezTo>
                    <a:pt x="112" y="201"/>
                    <a:pt x="134" y="221"/>
                    <a:pt x="162" y="226"/>
                  </a:cubicBezTo>
                  <a:cubicBezTo>
                    <a:pt x="184" y="230"/>
                    <a:pt x="263" y="222"/>
                    <a:pt x="263" y="176"/>
                  </a:cubicBezTo>
                  <a:cubicBezTo>
                    <a:pt x="263" y="164"/>
                    <a:pt x="246" y="193"/>
                    <a:pt x="237" y="201"/>
                  </a:cubicBezTo>
                  <a:cubicBezTo>
                    <a:pt x="229" y="176"/>
                    <a:pt x="220" y="150"/>
                    <a:pt x="212" y="125"/>
                  </a:cubicBezTo>
                  <a:cubicBezTo>
                    <a:pt x="208" y="113"/>
                    <a:pt x="200" y="88"/>
                    <a:pt x="200" y="88"/>
                  </a:cubicBezTo>
                  <a:cubicBezTo>
                    <a:pt x="159" y="104"/>
                    <a:pt x="51" y="147"/>
                    <a:pt x="150" y="201"/>
                  </a:cubicBezTo>
                  <a:cubicBezTo>
                    <a:pt x="172" y="213"/>
                    <a:pt x="200" y="209"/>
                    <a:pt x="225" y="213"/>
                  </a:cubicBezTo>
                  <a:cubicBezTo>
                    <a:pt x="246" y="205"/>
                    <a:pt x="280" y="209"/>
                    <a:pt x="288" y="188"/>
                  </a:cubicBezTo>
                  <a:cubicBezTo>
                    <a:pt x="321" y="105"/>
                    <a:pt x="271" y="85"/>
                    <a:pt x="225" y="50"/>
                  </a:cubicBezTo>
                  <a:cubicBezTo>
                    <a:pt x="208" y="54"/>
                    <a:pt x="188" y="52"/>
                    <a:pt x="175" y="63"/>
                  </a:cubicBezTo>
                  <a:cubicBezTo>
                    <a:pt x="148" y="87"/>
                    <a:pt x="112" y="151"/>
                    <a:pt x="112" y="151"/>
                  </a:cubicBezTo>
                  <a:cubicBezTo>
                    <a:pt x="124" y="231"/>
                    <a:pt x="106" y="259"/>
                    <a:pt x="200" y="288"/>
                  </a:cubicBezTo>
                  <a:cubicBezTo>
                    <a:pt x="216" y="293"/>
                    <a:pt x="233" y="280"/>
                    <a:pt x="250" y="276"/>
                  </a:cubicBezTo>
                  <a:cubicBezTo>
                    <a:pt x="258" y="259"/>
                    <a:pt x="273" y="245"/>
                    <a:pt x="275" y="226"/>
                  </a:cubicBezTo>
                  <a:cubicBezTo>
                    <a:pt x="286" y="123"/>
                    <a:pt x="171" y="58"/>
                    <a:pt x="87" y="38"/>
                  </a:cubicBezTo>
                  <a:cubicBezTo>
                    <a:pt x="82" y="43"/>
                    <a:pt x="24" y="90"/>
                    <a:pt x="37" y="113"/>
                  </a:cubicBezTo>
                  <a:cubicBezTo>
                    <a:pt x="72" y="174"/>
                    <a:pt x="153" y="174"/>
                    <a:pt x="212" y="188"/>
                  </a:cubicBezTo>
                  <a:cubicBezTo>
                    <a:pt x="226" y="178"/>
                    <a:pt x="276" y="157"/>
                    <a:pt x="263" y="125"/>
                  </a:cubicBezTo>
                  <a:cubicBezTo>
                    <a:pt x="257" y="111"/>
                    <a:pt x="238" y="108"/>
                    <a:pt x="225" y="100"/>
                  </a:cubicBezTo>
                  <a:cubicBezTo>
                    <a:pt x="196" y="108"/>
                    <a:pt x="164" y="110"/>
                    <a:pt x="137" y="125"/>
                  </a:cubicBezTo>
                  <a:cubicBezTo>
                    <a:pt x="67" y="164"/>
                    <a:pt x="130" y="258"/>
                    <a:pt x="175" y="288"/>
                  </a:cubicBezTo>
                  <a:cubicBezTo>
                    <a:pt x="258" y="205"/>
                    <a:pt x="246" y="98"/>
                    <a:pt x="150" y="25"/>
                  </a:cubicBezTo>
                  <a:cubicBezTo>
                    <a:pt x="125" y="29"/>
                    <a:pt x="96" y="23"/>
                    <a:pt x="75" y="38"/>
                  </a:cubicBezTo>
                  <a:cubicBezTo>
                    <a:pt x="42" y="61"/>
                    <a:pt x="74" y="136"/>
                    <a:pt x="87" y="151"/>
                  </a:cubicBezTo>
                  <a:cubicBezTo>
                    <a:pt x="116" y="185"/>
                    <a:pt x="196" y="200"/>
                    <a:pt x="237" y="213"/>
                  </a:cubicBezTo>
                  <a:cubicBezTo>
                    <a:pt x="241" y="196"/>
                    <a:pt x="256" y="179"/>
                    <a:pt x="250" y="163"/>
                  </a:cubicBezTo>
                  <a:cubicBezTo>
                    <a:pt x="229" y="107"/>
                    <a:pt x="183" y="109"/>
                    <a:pt x="137" y="100"/>
                  </a:cubicBezTo>
                  <a:cubicBezTo>
                    <a:pt x="104" y="121"/>
                    <a:pt x="4" y="141"/>
                    <a:pt x="37" y="163"/>
                  </a:cubicBezTo>
                  <a:cubicBezTo>
                    <a:pt x="121" y="219"/>
                    <a:pt x="126" y="210"/>
                    <a:pt x="212" y="238"/>
                  </a:cubicBezTo>
                  <a:cubicBezTo>
                    <a:pt x="216" y="223"/>
                    <a:pt x="248" y="146"/>
                    <a:pt x="200" y="138"/>
                  </a:cubicBezTo>
                  <a:cubicBezTo>
                    <a:pt x="179" y="135"/>
                    <a:pt x="167" y="163"/>
                    <a:pt x="150" y="176"/>
                  </a:cubicBezTo>
                  <a:cubicBezTo>
                    <a:pt x="129" y="256"/>
                    <a:pt x="134" y="251"/>
                    <a:pt x="200" y="301"/>
                  </a:cubicBezTo>
                  <a:cubicBezTo>
                    <a:pt x="225" y="297"/>
                    <a:pt x="252" y="299"/>
                    <a:pt x="275" y="288"/>
                  </a:cubicBezTo>
                  <a:cubicBezTo>
                    <a:pt x="305" y="273"/>
                    <a:pt x="313" y="216"/>
                    <a:pt x="313" y="188"/>
                  </a:cubicBezTo>
                  <a:lnTo>
                    <a:pt x="202" y="138"/>
                  </a:lnTo>
                </a:path>
              </a:pathLst>
            </a:custGeom>
            <a:noFill/>
            <a:ln w="88900" cap="flat">
              <a:solidFill>
                <a:schemeClr val="tx1"/>
              </a:solidFill>
              <a:prstDash val="solid"/>
              <a:round/>
              <a:headEnd/>
              <a:tailEnd/>
            </a:ln>
          </p:spPr>
          <p:txBody>
            <a:bodyPr/>
            <a:lstStyle/>
            <a:p>
              <a:endParaRPr lang="en-US"/>
            </a:p>
          </p:txBody>
        </p:sp>
        <p:sp>
          <p:nvSpPr>
            <p:cNvPr id="29707" name="Freeform 10"/>
            <p:cNvSpPr>
              <a:spLocks/>
            </p:cNvSpPr>
            <p:nvPr/>
          </p:nvSpPr>
          <p:spPr bwMode="auto">
            <a:xfrm flipH="1">
              <a:off x="3376" y="2262"/>
              <a:ext cx="432" cy="384"/>
            </a:xfrm>
            <a:custGeom>
              <a:avLst/>
              <a:gdLst>
                <a:gd name="T0" fmla="*/ 125 w 384"/>
                <a:gd name="T1" fmla="*/ 88 h 339"/>
                <a:gd name="T2" fmla="*/ 125 w 384"/>
                <a:gd name="T3" fmla="*/ 226 h 339"/>
                <a:gd name="T4" fmla="*/ 313 w 384"/>
                <a:gd name="T5" fmla="*/ 263 h 339"/>
                <a:gd name="T6" fmla="*/ 275 w 384"/>
                <a:gd name="T7" fmla="*/ 100 h 339"/>
                <a:gd name="T8" fmla="*/ 250 w 384"/>
                <a:gd name="T9" fmla="*/ 163 h 339"/>
                <a:gd name="T10" fmla="*/ 225 w 384"/>
                <a:gd name="T11" fmla="*/ 88 h 339"/>
                <a:gd name="T12" fmla="*/ 150 w 384"/>
                <a:gd name="T13" fmla="*/ 201 h 339"/>
                <a:gd name="T14" fmla="*/ 162 w 384"/>
                <a:gd name="T15" fmla="*/ 163 h 339"/>
                <a:gd name="T16" fmla="*/ 275 w 384"/>
                <a:gd name="T17" fmla="*/ 125 h 339"/>
                <a:gd name="T18" fmla="*/ 137 w 384"/>
                <a:gd name="T19" fmla="*/ 213 h 339"/>
                <a:gd name="T20" fmla="*/ 125 w 384"/>
                <a:gd name="T21" fmla="*/ 213 h 339"/>
                <a:gd name="T22" fmla="*/ 137 w 384"/>
                <a:gd name="T23" fmla="*/ 176 h 339"/>
                <a:gd name="T24" fmla="*/ 175 w 384"/>
                <a:gd name="T25" fmla="*/ 100 h 339"/>
                <a:gd name="T26" fmla="*/ 137 w 384"/>
                <a:gd name="T27" fmla="*/ 201 h 339"/>
                <a:gd name="T28" fmla="*/ 225 w 384"/>
                <a:gd name="T29" fmla="*/ 100 h 339"/>
                <a:gd name="T30" fmla="*/ 125 w 384"/>
                <a:gd name="T31" fmla="*/ 163 h 339"/>
                <a:gd name="T32" fmla="*/ 212 w 384"/>
                <a:gd name="T33" fmla="*/ 163 h 339"/>
                <a:gd name="T34" fmla="*/ 25 w 384"/>
                <a:gd name="T35" fmla="*/ 63 h 339"/>
                <a:gd name="T36" fmla="*/ 137 w 384"/>
                <a:gd name="T37" fmla="*/ 263 h 339"/>
                <a:gd name="T38" fmla="*/ 275 w 384"/>
                <a:gd name="T39" fmla="*/ 125 h 339"/>
                <a:gd name="T40" fmla="*/ 175 w 384"/>
                <a:gd name="T41" fmla="*/ 201 h 339"/>
                <a:gd name="T42" fmla="*/ 112 w 384"/>
                <a:gd name="T43" fmla="*/ 0 h 339"/>
                <a:gd name="T44" fmla="*/ 50 w 384"/>
                <a:gd name="T45" fmla="*/ 75 h 339"/>
                <a:gd name="T46" fmla="*/ 300 w 384"/>
                <a:gd name="T47" fmla="*/ 125 h 339"/>
                <a:gd name="T48" fmla="*/ 87 w 384"/>
                <a:gd name="T49" fmla="*/ 188 h 339"/>
                <a:gd name="T50" fmla="*/ 263 w 384"/>
                <a:gd name="T51" fmla="*/ 176 h 339"/>
                <a:gd name="T52" fmla="*/ 212 w 384"/>
                <a:gd name="T53" fmla="*/ 125 h 339"/>
                <a:gd name="T54" fmla="*/ 150 w 384"/>
                <a:gd name="T55" fmla="*/ 201 h 339"/>
                <a:gd name="T56" fmla="*/ 288 w 384"/>
                <a:gd name="T57" fmla="*/ 188 h 339"/>
                <a:gd name="T58" fmla="*/ 175 w 384"/>
                <a:gd name="T59" fmla="*/ 63 h 339"/>
                <a:gd name="T60" fmla="*/ 200 w 384"/>
                <a:gd name="T61" fmla="*/ 288 h 339"/>
                <a:gd name="T62" fmla="*/ 275 w 384"/>
                <a:gd name="T63" fmla="*/ 226 h 339"/>
                <a:gd name="T64" fmla="*/ 37 w 384"/>
                <a:gd name="T65" fmla="*/ 113 h 339"/>
                <a:gd name="T66" fmla="*/ 263 w 384"/>
                <a:gd name="T67" fmla="*/ 125 h 339"/>
                <a:gd name="T68" fmla="*/ 137 w 384"/>
                <a:gd name="T69" fmla="*/ 125 h 339"/>
                <a:gd name="T70" fmla="*/ 150 w 384"/>
                <a:gd name="T71" fmla="*/ 25 h 339"/>
                <a:gd name="T72" fmla="*/ 87 w 384"/>
                <a:gd name="T73" fmla="*/ 151 h 339"/>
                <a:gd name="T74" fmla="*/ 250 w 384"/>
                <a:gd name="T75" fmla="*/ 163 h 339"/>
                <a:gd name="T76" fmla="*/ 37 w 384"/>
                <a:gd name="T77" fmla="*/ 163 h 339"/>
                <a:gd name="T78" fmla="*/ 200 w 384"/>
                <a:gd name="T79" fmla="*/ 138 h 339"/>
                <a:gd name="T80" fmla="*/ 200 w 384"/>
                <a:gd name="T81" fmla="*/ 301 h 339"/>
                <a:gd name="T82" fmla="*/ 313 w 384"/>
                <a:gd name="T83" fmla="*/ 188 h 33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84"/>
                <a:gd name="T127" fmla="*/ 0 h 339"/>
                <a:gd name="T128" fmla="*/ 384 w 384"/>
                <a:gd name="T129" fmla="*/ 339 h 33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84" h="339">
                  <a:moveTo>
                    <a:pt x="175" y="50"/>
                  </a:moveTo>
                  <a:cubicBezTo>
                    <a:pt x="158" y="63"/>
                    <a:pt x="141" y="74"/>
                    <a:pt x="125" y="88"/>
                  </a:cubicBezTo>
                  <a:cubicBezTo>
                    <a:pt x="103" y="108"/>
                    <a:pt x="62" y="151"/>
                    <a:pt x="62" y="151"/>
                  </a:cubicBezTo>
                  <a:cubicBezTo>
                    <a:pt x="83" y="176"/>
                    <a:pt x="98" y="208"/>
                    <a:pt x="125" y="226"/>
                  </a:cubicBezTo>
                  <a:cubicBezTo>
                    <a:pt x="169" y="255"/>
                    <a:pt x="226" y="257"/>
                    <a:pt x="275" y="276"/>
                  </a:cubicBezTo>
                  <a:cubicBezTo>
                    <a:pt x="288" y="272"/>
                    <a:pt x="305" y="274"/>
                    <a:pt x="313" y="263"/>
                  </a:cubicBezTo>
                  <a:cubicBezTo>
                    <a:pt x="328" y="242"/>
                    <a:pt x="338" y="188"/>
                    <a:pt x="338" y="188"/>
                  </a:cubicBezTo>
                  <a:cubicBezTo>
                    <a:pt x="334" y="175"/>
                    <a:pt x="325" y="83"/>
                    <a:pt x="275" y="100"/>
                  </a:cubicBezTo>
                  <a:cubicBezTo>
                    <a:pt x="275" y="100"/>
                    <a:pt x="206" y="164"/>
                    <a:pt x="212" y="176"/>
                  </a:cubicBezTo>
                  <a:cubicBezTo>
                    <a:pt x="218" y="188"/>
                    <a:pt x="237" y="167"/>
                    <a:pt x="250" y="163"/>
                  </a:cubicBezTo>
                  <a:cubicBezTo>
                    <a:pt x="254" y="142"/>
                    <a:pt x="270" y="120"/>
                    <a:pt x="263" y="100"/>
                  </a:cubicBezTo>
                  <a:cubicBezTo>
                    <a:pt x="259" y="87"/>
                    <a:pt x="236" y="81"/>
                    <a:pt x="225" y="88"/>
                  </a:cubicBezTo>
                  <a:cubicBezTo>
                    <a:pt x="202" y="101"/>
                    <a:pt x="190" y="129"/>
                    <a:pt x="175" y="151"/>
                  </a:cubicBezTo>
                  <a:cubicBezTo>
                    <a:pt x="165" y="167"/>
                    <a:pt x="150" y="220"/>
                    <a:pt x="150" y="201"/>
                  </a:cubicBezTo>
                  <a:cubicBezTo>
                    <a:pt x="150" y="174"/>
                    <a:pt x="167" y="150"/>
                    <a:pt x="175" y="125"/>
                  </a:cubicBezTo>
                  <a:cubicBezTo>
                    <a:pt x="179" y="112"/>
                    <a:pt x="162" y="163"/>
                    <a:pt x="162" y="163"/>
                  </a:cubicBezTo>
                  <a:cubicBezTo>
                    <a:pt x="183" y="180"/>
                    <a:pt x="198" y="213"/>
                    <a:pt x="225" y="213"/>
                  </a:cubicBezTo>
                  <a:cubicBezTo>
                    <a:pt x="252" y="213"/>
                    <a:pt x="269" y="145"/>
                    <a:pt x="275" y="125"/>
                  </a:cubicBezTo>
                  <a:cubicBezTo>
                    <a:pt x="271" y="100"/>
                    <a:pt x="288" y="50"/>
                    <a:pt x="263" y="50"/>
                  </a:cubicBezTo>
                  <a:cubicBezTo>
                    <a:pt x="250" y="50"/>
                    <a:pt x="138" y="212"/>
                    <a:pt x="137" y="213"/>
                  </a:cubicBezTo>
                  <a:cubicBezTo>
                    <a:pt x="97" y="339"/>
                    <a:pt x="177" y="131"/>
                    <a:pt x="162" y="138"/>
                  </a:cubicBezTo>
                  <a:cubicBezTo>
                    <a:pt x="137" y="150"/>
                    <a:pt x="125" y="185"/>
                    <a:pt x="125" y="213"/>
                  </a:cubicBezTo>
                  <a:cubicBezTo>
                    <a:pt x="125" y="237"/>
                    <a:pt x="150" y="172"/>
                    <a:pt x="162" y="151"/>
                  </a:cubicBezTo>
                  <a:cubicBezTo>
                    <a:pt x="153" y="123"/>
                    <a:pt x="137" y="50"/>
                    <a:pt x="137" y="176"/>
                  </a:cubicBezTo>
                  <a:cubicBezTo>
                    <a:pt x="137" y="189"/>
                    <a:pt x="144" y="150"/>
                    <a:pt x="150" y="138"/>
                  </a:cubicBezTo>
                  <a:cubicBezTo>
                    <a:pt x="157" y="124"/>
                    <a:pt x="160" y="100"/>
                    <a:pt x="175" y="100"/>
                  </a:cubicBezTo>
                  <a:cubicBezTo>
                    <a:pt x="188" y="100"/>
                    <a:pt x="167" y="125"/>
                    <a:pt x="162" y="138"/>
                  </a:cubicBezTo>
                  <a:cubicBezTo>
                    <a:pt x="154" y="159"/>
                    <a:pt x="145" y="180"/>
                    <a:pt x="137" y="201"/>
                  </a:cubicBezTo>
                  <a:cubicBezTo>
                    <a:pt x="145" y="213"/>
                    <a:pt x="147" y="238"/>
                    <a:pt x="162" y="238"/>
                  </a:cubicBezTo>
                  <a:cubicBezTo>
                    <a:pt x="209" y="238"/>
                    <a:pt x="220" y="123"/>
                    <a:pt x="225" y="100"/>
                  </a:cubicBezTo>
                  <a:cubicBezTo>
                    <a:pt x="221" y="83"/>
                    <a:pt x="228" y="56"/>
                    <a:pt x="212" y="50"/>
                  </a:cubicBezTo>
                  <a:cubicBezTo>
                    <a:pt x="163" y="31"/>
                    <a:pt x="134" y="136"/>
                    <a:pt x="125" y="163"/>
                  </a:cubicBezTo>
                  <a:cubicBezTo>
                    <a:pt x="133" y="180"/>
                    <a:pt x="134" y="203"/>
                    <a:pt x="150" y="213"/>
                  </a:cubicBezTo>
                  <a:cubicBezTo>
                    <a:pt x="179" y="231"/>
                    <a:pt x="206" y="172"/>
                    <a:pt x="212" y="163"/>
                  </a:cubicBezTo>
                  <a:cubicBezTo>
                    <a:pt x="208" y="142"/>
                    <a:pt x="212" y="118"/>
                    <a:pt x="200" y="100"/>
                  </a:cubicBezTo>
                  <a:cubicBezTo>
                    <a:pt x="148" y="22"/>
                    <a:pt x="107" y="54"/>
                    <a:pt x="25" y="63"/>
                  </a:cubicBezTo>
                  <a:cubicBezTo>
                    <a:pt x="24" y="67"/>
                    <a:pt x="0" y="134"/>
                    <a:pt x="0" y="138"/>
                  </a:cubicBezTo>
                  <a:cubicBezTo>
                    <a:pt x="11" y="233"/>
                    <a:pt x="59" y="237"/>
                    <a:pt x="137" y="263"/>
                  </a:cubicBezTo>
                  <a:cubicBezTo>
                    <a:pt x="188" y="259"/>
                    <a:pt x="384" y="276"/>
                    <a:pt x="313" y="151"/>
                  </a:cubicBezTo>
                  <a:cubicBezTo>
                    <a:pt x="305" y="138"/>
                    <a:pt x="288" y="134"/>
                    <a:pt x="275" y="125"/>
                  </a:cubicBezTo>
                  <a:cubicBezTo>
                    <a:pt x="250" y="138"/>
                    <a:pt x="222" y="146"/>
                    <a:pt x="200" y="163"/>
                  </a:cubicBezTo>
                  <a:cubicBezTo>
                    <a:pt x="188" y="172"/>
                    <a:pt x="160" y="201"/>
                    <a:pt x="175" y="201"/>
                  </a:cubicBezTo>
                  <a:cubicBezTo>
                    <a:pt x="199" y="201"/>
                    <a:pt x="216" y="176"/>
                    <a:pt x="237" y="163"/>
                  </a:cubicBezTo>
                  <a:cubicBezTo>
                    <a:pt x="276" y="50"/>
                    <a:pt x="198" y="22"/>
                    <a:pt x="112" y="0"/>
                  </a:cubicBezTo>
                  <a:cubicBezTo>
                    <a:pt x="104" y="13"/>
                    <a:pt x="97" y="26"/>
                    <a:pt x="87" y="38"/>
                  </a:cubicBezTo>
                  <a:cubicBezTo>
                    <a:pt x="76" y="51"/>
                    <a:pt x="52" y="58"/>
                    <a:pt x="50" y="75"/>
                  </a:cubicBezTo>
                  <a:cubicBezTo>
                    <a:pt x="38" y="215"/>
                    <a:pt x="209" y="247"/>
                    <a:pt x="313" y="263"/>
                  </a:cubicBezTo>
                  <a:cubicBezTo>
                    <a:pt x="345" y="216"/>
                    <a:pt x="375" y="193"/>
                    <a:pt x="300" y="125"/>
                  </a:cubicBezTo>
                  <a:cubicBezTo>
                    <a:pt x="275" y="102"/>
                    <a:pt x="200" y="100"/>
                    <a:pt x="200" y="100"/>
                  </a:cubicBezTo>
                  <a:cubicBezTo>
                    <a:pt x="132" y="114"/>
                    <a:pt x="110" y="122"/>
                    <a:pt x="87" y="188"/>
                  </a:cubicBezTo>
                  <a:cubicBezTo>
                    <a:pt x="112" y="201"/>
                    <a:pt x="134" y="221"/>
                    <a:pt x="162" y="226"/>
                  </a:cubicBezTo>
                  <a:cubicBezTo>
                    <a:pt x="184" y="230"/>
                    <a:pt x="263" y="222"/>
                    <a:pt x="263" y="176"/>
                  </a:cubicBezTo>
                  <a:cubicBezTo>
                    <a:pt x="263" y="164"/>
                    <a:pt x="246" y="193"/>
                    <a:pt x="237" y="201"/>
                  </a:cubicBezTo>
                  <a:cubicBezTo>
                    <a:pt x="229" y="176"/>
                    <a:pt x="220" y="150"/>
                    <a:pt x="212" y="125"/>
                  </a:cubicBezTo>
                  <a:cubicBezTo>
                    <a:pt x="208" y="113"/>
                    <a:pt x="200" y="88"/>
                    <a:pt x="200" y="88"/>
                  </a:cubicBezTo>
                  <a:cubicBezTo>
                    <a:pt x="159" y="104"/>
                    <a:pt x="51" y="147"/>
                    <a:pt x="150" y="201"/>
                  </a:cubicBezTo>
                  <a:cubicBezTo>
                    <a:pt x="172" y="213"/>
                    <a:pt x="200" y="209"/>
                    <a:pt x="225" y="213"/>
                  </a:cubicBezTo>
                  <a:cubicBezTo>
                    <a:pt x="246" y="205"/>
                    <a:pt x="280" y="209"/>
                    <a:pt x="288" y="188"/>
                  </a:cubicBezTo>
                  <a:cubicBezTo>
                    <a:pt x="321" y="105"/>
                    <a:pt x="271" y="85"/>
                    <a:pt x="225" y="50"/>
                  </a:cubicBezTo>
                  <a:cubicBezTo>
                    <a:pt x="208" y="54"/>
                    <a:pt x="188" y="52"/>
                    <a:pt x="175" y="63"/>
                  </a:cubicBezTo>
                  <a:cubicBezTo>
                    <a:pt x="148" y="87"/>
                    <a:pt x="112" y="151"/>
                    <a:pt x="112" y="151"/>
                  </a:cubicBezTo>
                  <a:cubicBezTo>
                    <a:pt x="124" y="231"/>
                    <a:pt x="106" y="259"/>
                    <a:pt x="200" y="288"/>
                  </a:cubicBezTo>
                  <a:cubicBezTo>
                    <a:pt x="216" y="293"/>
                    <a:pt x="233" y="280"/>
                    <a:pt x="250" y="276"/>
                  </a:cubicBezTo>
                  <a:cubicBezTo>
                    <a:pt x="258" y="259"/>
                    <a:pt x="273" y="245"/>
                    <a:pt x="275" y="226"/>
                  </a:cubicBezTo>
                  <a:cubicBezTo>
                    <a:pt x="286" y="123"/>
                    <a:pt x="171" y="58"/>
                    <a:pt x="87" y="38"/>
                  </a:cubicBezTo>
                  <a:cubicBezTo>
                    <a:pt x="82" y="43"/>
                    <a:pt x="24" y="90"/>
                    <a:pt x="37" y="113"/>
                  </a:cubicBezTo>
                  <a:cubicBezTo>
                    <a:pt x="72" y="174"/>
                    <a:pt x="153" y="174"/>
                    <a:pt x="212" y="188"/>
                  </a:cubicBezTo>
                  <a:cubicBezTo>
                    <a:pt x="226" y="178"/>
                    <a:pt x="276" y="157"/>
                    <a:pt x="263" y="125"/>
                  </a:cubicBezTo>
                  <a:cubicBezTo>
                    <a:pt x="257" y="111"/>
                    <a:pt x="238" y="108"/>
                    <a:pt x="225" y="100"/>
                  </a:cubicBezTo>
                  <a:cubicBezTo>
                    <a:pt x="196" y="108"/>
                    <a:pt x="164" y="110"/>
                    <a:pt x="137" y="125"/>
                  </a:cubicBezTo>
                  <a:cubicBezTo>
                    <a:pt x="67" y="164"/>
                    <a:pt x="130" y="258"/>
                    <a:pt x="175" y="288"/>
                  </a:cubicBezTo>
                  <a:cubicBezTo>
                    <a:pt x="258" y="205"/>
                    <a:pt x="246" y="98"/>
                    <a:pt x="150" y="25"/>
                  </a:cubicBezTo>
                  <a:cubicBezTo>
                    <a:pt x="125" y="29"/>
                    <a:pt x="96" y="23"/>
                    <a:pt x="75" y="38"/>
                  </a:cubicBezTo>
                  <a:cubicBezTo>
                    <a:pt x="42" y="61"/>
                    <a:pt x="74" y="136"/>
                    <a:pt x="87" y="151"/>
                  </a:cubicBezTo>
                  <a:cubicBezTo>
                    <a:pt x="116" y="185"/>
                    <a:pt x="196" y="200"/>
                    <a:pt x="237" y="213"/>
                  </a:cubicBezTo>
                  <a:cubicBezTo>
                    <a:pt x="241" y="196"/>
                    <a:pt x="256" y="179"/>
                    <a:pt x="250" y="163"/>
                  </a:cubicBezTo>
                  <a:cubicBezTo>
                    <a:pt x="229" y="107"/>
                    <a:pt x="183" y="109"/>
                    <a:pt x="137" y="100"/>
                  </a:cubicBezTo>
                  <a:cubicBezTo>
                    <a:pt x="104" y="121"/>
                    <a:pt x="4" y="141"/>
                    <a:pt x="37" y="163"/>
                  </a:cubicBezTo>
                  <a:cubicBezTo>
                    <a:pt x="121" y="219"/>
                    <a:pt x="126" y="210"/>
                    <a:pt x="212" y="238"/>
                  </a:cubicBezTo>
                  <a:cubicBezTo>
                    <a:pt x="216" y="223"/>
                    <a:pt x="248" y="146"/>
                    <a:pt x="200" y="138"/>
                  </a:cubicBezTo>
                  <a:cubicBezTo>
                    <a:pt x="179" y="135"/>
                    <a:pt x="167" y="163"/>
                    <a:pt x="150" y="176"/>
                  </a:cubicBezTo>
                  <a:cubicBezTo>
                    <a:pt x="129" y="256"/>
                    <a:pt x="134" y="251"/>
                    <a:pt x="200" y="301"/>
                  </a:cubicBezTo>
                  <a:cubicBezTo>
                    <a:pt x="225" y="297"/>
                    <a:pt x="252" y="299"/>
                    <a:pt x="275" y="288"/>
                  </a:cubicBezTo>
                  <a:cubicBezTo>
                    <a:pt x="305" y="273"/>
                    <a:pt x="313" y="216"/>
                    <a:pt x="313" y="188"/>
                  </a:cubicBezTo>
                  <a:lnTo>
                    <a:pt x="202" y="138"/>
                  </a:lnTo>
                </a:path>
              </a:pathLst>
            </a:custGeom>
            <a:noFill/>
            <a:ln w="88900" cap="flat">
              <a:solidFill>
                <a:srgbClr val="800000"/>
              </a:solidFill>
              <a:prstDash val="solid"/>
              <a:round/>
              <a:headEnd/>
              <a:tailEnd/>
            </a:ln>
          </p:spPr>
          <p:txBody>
            <a:bodyPr/>
            <a:lstStyle/>
            <a:p>
              <a:endParaRPr lang="en-US"/>
            </a:p>
          </p:txBody>
        </p:sp>
        <p:sp>
          <p:nvSpPr>
            <p:cNvPr id="29708" name="Oval 11"/>
            <p:cNvSpPr>
              <a:spLocks noChangeArrowheads="1"/>
            </p:cNvSpPr>
            <p:nvPr/>
          </p:nvSpPr>
          <p:spPr bwMode="auto">
            <a:xfrm>
              <a:off x="3331" y="2217"/>
              <a:ext cx="576" cy="499"/>
            </a:xfrm>
            <a:prstGeom prst="ellipse">
              <a:avLst/>
            </a:prstGeom>
            <a:noFill/>
            <a:ln w="57150" algn="ctr">
              <a:solidFill>
                <a:schemeClr val="tx1"/>
              </a:solidFill>
              <a:round/>
              <a:headEnd/>
              <a:tailEnd/>
            </a:ln>
          </p:spPr>
          <p:txBody>
            <a:bodyPr wrap="none" anchor="ctr"/>
            <a:lstStyle/>
            <a:p>
              <a:endParaRPr lang="en-IE"/>
            </a:p>
          </p:txBody>
        </p:sp>
      </p:grpSp>
      <p:sp>
        <p:nvSpPr>
          <p:cNvPr id="29701" name="Line 12"/>
          <p:cNvSpPr>
            <a:spLocks noChangeShapeType="1"/>
          </p:cNvSpPr>
          <p:nvPr/>
        </p:nvSpPr>
        <p:spPr bwMode="auto">
          <a:xfrm flipH="1">
            <a:off x="5715000" y="3962400"/>
            <a:ext cx="1143000" cy="0"/>
          </a:xfrm>
          <a:prstGeom prst="line">
            <a:avLst/>
          </a:prstGeom>
          <a:noFill/>
          <a:ln w="38100">
            <a:solidFill>
              <a:schemeClr val="accent2"/>
            </a:solidFill>
            <a:round/>
            <a:headEnd/>
            <a:tailEnd type="triangle" w="med" len="med"/>
          </a:ln>
        </p:spPr>
        <p:txBody>
          <a:bodyPr/>
          <a:lstStyle/>
          <a:p>
            <a:endParaRPr lang="en-US"/>
          </a:p>
        </p:txBody>
      </p:sp>
      <p:sp>
        <p:nvSpPr>
          <p:cNvPr id="29702" name="Text Box 13"/>
          <p:cNvSpPr txBox="1">
            <a:spLocks noChangeArrowheads="1"/>
          </p:cNvSpPr>
          <p:nvPr/>
        </p:nvSpPr>
        <p:spPr bwMode="auto">
          <a:xfrm>
            <a:off x="6858000" y="3733800"/>
            <a:ext cx="1676400" cy="457200"/>
          </a:xfrm>
          <a:prstGeom prst="rect">
            <a:avLst/>
          </a:prstGeom>
          <a:noFill/>
          <a:ln w="9525">
            <a:noFill/>
            <a:miter lim="800000"/>
            <a:headEnd/>
            <a:tailEnd/>
          </a:ln>
        </p:spPr>
        <p:txBody>
          <a:bodyPr>
            <a:spAutoFit/>
          </a:bodyPr>
          <a:lstStyle/>
          <a:p>
            <a:pPr>
              <a:spcBef>
                <a:spcPct val="50000"/>
              </a:spcBef>
            </a:pPr>
            <a:r>
              <a:rPr lang="en-IE" sz="2400"/>
              <a:t>Endospore</a:t>
            </a:r>
            <a:endParaRPr lang="en-US" sz="240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3695700" y="3467100"/>
            <a:ext cx="1981200" cy="2438400"/>
            <a:chOff x="1096" y="2184"/>
            <a:chExt cx="1200" cy="1536"/>
          </a:xfrm>
        </p:grpSpPr>
        <p:sp>
          <p:nvSpPr>
            <p:cNvPr id="30725" name="AutoShape 4"/>
            <p:cNvSpPr>
              <a:spLocks noChangeArrowheads="1"/>
            </p:cNvSpPr>
            <p:nvPr/>
          </p:nvSpPr>
          <p:spPr bwMode="auto">
            <a:xfrm>
              <a:off x="1096" y="2184"/>
              <a:ext cx="1200" cy="1536"/>
            </a:xfrm>
            <a:prstGeom prst="roundRect">
              <a:avLst>
                <a:gd name="adj" fmla="val 16667"/>
              </a:avLst>
            </a:prstGeom>
            <a:solidFill>
              <a:srgbClr val="FFFF99"/>
            </a:solidFill>
            <a:ln w="88900" cmpd="dbl">
              <a:solidFill>
                <a:schemeClr val="tx1"/>
              </a:solidFill>
              <a:round/>
              <a:headEnd/>
              <a:tailEnd/>
            </a:ln>
          </p:spPr>
          <p:txBody>
            <a:bodyPr wrap="none" anchor="ctr"/>
            <a:lstStyle/>
            <a:p>
              <a:endParaRPr lang="en-IE"/>
            </a:p>
          </p:txBody>
        </p:sp>
        <p:sp>
          <p:nvSpPr>
            <p:cNvPr id="30726" name="Freeform 5"/>
            <p:cNvSpPr>
              <a:spLocks/>
            </p:cNvSpPr>
            <p:nvPr/>
          </p:nvSpPr>
          <p:spPr bwMode="auto">
            <a:xfrm flipV="1">
              <a:off x="1766" y="2505"/>
              <a:ext cx="384" cy="423"/>
            </a:xfrm>
            <a:custGeom>
              <a:avLst/>
              <a:gdLst>
                <a:gd name="T0" fmla="*/ 125 w 384"/>
                <a:gd name="T1" fmla="*/ 88 h 339"/>
                <a:gd name="T2" fmla="*/ 125 w 384"/>
                <a:gd name="T3" fmla="*/ 226 h 339"/>
                <a:gd name="T4" fmla="*/ 313 w 384"/>
                <a:gd name="T5" fmla="*/ 263 h 339"/>
                <a:gd name="T6" fmla="*/ 275 w 384"/>
                <a:gd name="T7" fmla="*/ 100 h 339"/>
                <a:gd name="T8" fmla="*/ 250 w 384"/>
                <a:gd name="T9" fmla="*/ 163 h 339"/>
                <a:gd name="T10" fmla="*/ 225 w 384"/>
                <a:gd name="T11" fmla="*/ 88 h 339"/>
                <a:gd name="T12" fmla="*/ 150 w 384"/>
                <a:gd name="T13" fmla="*/ 201 h 339"/>
                <a:gd name="T14" fmla="*/ 162 w 384"/>
                <a:gd name="T15" fmla="*/ 163 h 339"/>
                <a:gd name="T16" fmla="*/ 275 w 384"/>
                <a:gd name="T17" fmla="*/ 125 h 339"/>
                <a:gd name="T18" fmla="*/ 137 w 384"/>
                <a:gd name="T19" fmla="*/ 213 h 339"/>
                <a:gd name="T20" fmla="*/ 125 w 384"/>
                <a:gd name="T21" fmla="*/ 213 h 339"/>
                <a:gd name="T22" fmla="*/ 137 w 384"/>
                <a:gd name="T23" fmla="*/ 176 h 339"/>
                <a:gd name="T24" fmla="*/ 175 w 384"/>
                <a:gd name="T25" fmla="*/ 100 h 339"/>
                <a:gd name="T26" fmla="*/ 137 w 384"/>
                <a:gd name="T27" fmla="*/ 201 h 339"/>
                <a:gd name="T28" fmla="*/ 225 w 384"/>
                <a:gd name="T29" fmla="*/ 100 h 339"/>
                <a:gd name="T30" fmla="*/ 125 w 384"/>
                <a:gd name="T31" fmla="*/ 163 h 339"/>
                <a:gd name="T32" fmla="*/ 212 w 384"/>
                <a:gd name="T33" fmla="*/ 163 h 339"/>
                <a:gd name="T34" fmla="*/ 25 w 384"/>
                <a:gd name="T35" fmla="*/ 63 h 339"/>
                <a:gd name="T36" fmla="*/ 137 w 384"/>
                <a:gd name="T37" fmla="*/ 263 h 339"/>
                <a:gd name="T38" fmla="*/ 275 w 384"/>
                <a:gd name="T39" fmla="*/ 125 h 339"/>
                <a:gd name="T40" fmla="*/ 175 w 384"/>
                <a:gd name="T41" fmla="*/ 201 h 339"/>
                <a:gd name="T42" fmla="*/ 112 w 384"/>
                <a:gd name="T43" fmla="*/ 0 h 339"/>
                <a:gd name="T44" fmla="*/ 50 w 384"/>
                <a:gd name="T45" fmla="*/ 75 h 339"/>
                <a:gd name="T46" fmla="*/ 300 w 384"/>
                <a:gd name="T47" fmla="*/ 125 h 339"/>
                <a:gd name="T48" fmla="*/ 87 w 384"/>
                <a:gd name="T49" fmla="*/ 188 h 339"/>
                <a:gd name="T50" fmla="*/ 263 w 384"/>
                <a:gd name="T51" fmla="*/ 176 h 339"/>
                <a:gd name="T52" fmla="*/ 212 w 384"/>
                <a:gd name="T53" fmla="*/ 125 h 339"/>
                <a:gd name="T54" fmla="*/ 150 w 384"/>
                <a:gd name="T55" fmla="*/ 201 h 339"/>
                <a:gd name="T56" fmla="*/ 288 w 384"/>
                <a:gd name="T57" fmla="*/ 188 h 339"/>
                <a:gd name="T58" fmla="*/ 175 w 384"/>
                <a:gd name="T59" fmla="*/ 63 h 339"/>
                <a:gd name="T60" fmla="*/ 200 w 384"/>
                <a:gd name="T61" fmla="*/ 288 h 339"/>
                <a:gd name="T62" fmla="*/ 275 w 384"/>
                <a:gd name="T63" fmla="*/ 226 h 339"/>
                <a:gd name="T64" fmla="*/ 37 w 384"/>
                <a:gd name="T65" fmla="*/ 113 h 339"/>
                <a:gd name="T66" fmla="*/ 263 w 384"/>
                <a:gd name="T67" fmla="*/ 125 h 339"/>
                <a:gd name="T68" fmla="*/ 137 w 384"/>
                <a:gd name="T69" fmla="*/ 125 h 339"/>
                <a:gd name="T70" fmla="*/ 150 w 384"/>
                <a:gd name="T71" fmla="*/ 25 h 339"/>
                <a:gd name="T72" fmla="*/ 87 w 384"/>
                <a:gd name="T73" fmla="*/ 151 h 339"/>
                <a:gd name="T74" fmla="*/ 250 w 384"/>
                <a:gd name="T75" fmla="*/ 163 h 339"/>
                <a:gd name="T76" fmla="*/ 37 w 384"/>
                <a:gd name="T77" fmla="*/ 163 h 339"/>
                <a:gd name="T78" fmla="*/ 200 w 384"/>
                <a:gd name="T79" fmla="*/ 138 h 339"/>
                <a:gd name="T80" fmla="*/ 200 w 384"/>
                <a:gd name="T81" fmla="*/ 301 h 339"/>
                <a:gd name="T82" fmla="*/ 313 w 384"/>
                <a:gd name="T83" fmla="*/ 188 h 33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84"/>
                <a:gd name="T127" fmla="*/ 0 h 339"/>
                <a:gd name="T128" fmla="*/ 384 w 384"/>
                <a:gd name="T129" fmla="*/ 339 h 33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84" h="339">
                  <a:moveTo>
                    <a:pt x="175" y="50"/>
                  </a:moveTo>
                  <a:cubicBezTo>
                    <a:pt x="158" y="63"/>
                    <a:pt x="141" y="74"/>
                    <a:pt x="125" y="88"/>
                  </a:cubicBezTo>
                  <a:cubicBezTo>
                    <a:pt x="103" y="108"/>
                    <a:pt x="62" y="151"/>
                    <a:pt x="62" y="151"/>
                  </a:cubicBezTo>
                  <a:cubicBezTo>
                    <a:pt x="83" y="176"/>
                    <a:pt x="98" y="208"/>
                    <a:pt x="125" y="226"/>
                  </a:cubicBezTo>
                  <a:cubicBezTo>
                    <a:pt x="169" y="255"/>
                    <a:pt x="226" y="257"/>
                    <a:pt x="275" y="276"/>
                  </a:cubicBezTo>
                  <a:cubicBezTo>
                    <a:pt x="288" y="272"/>
                    <a:pt x="305" y="274"/>
                    <a:pt x="313" y="263"/>
                  </a:cubicBezTo>
                  <a:cubicBezTo>
                    <a:pt x="328" y="242"/>
                    <a:pt x="338" y="188"/>
                    <a:pt x="338" y="188"/>
                  </a:cubicBezTo>
                  <a:cubicBezTo>
                    <a:pt x="334" y="175"/>
                    <a:pt x="325" y="83"/>
                    <a:pt x="275" y="100"/>
                  </a:cubicBezTo>
                  <a:cubicBezTo>
                    <a:pt x="275" y="100"/>
                    <a:pt x="206" y="164"/>
                    <a:pt x="212" y="176"/>
                  </a:cubicBezTo>
                  <a:cubicBezTo>
                    <a:pt x="218" y="188"/>
                    <a:pt x="237" y="167"/>
                    <a:pt x="250" y="163"/>
                  </a:cubicBezTo>
                  <a:cubicBezTo>
                    <a:pt x="254" y="142"/>
                    <a:pt x="270" y="120"/>
                    <a:pt x="263" y="100"/>
                  </a:cubicBezTo>
                  <a:cubicBezTo>
                    <a:pt x="259" y="87"/>
                    <a:pt x="236" y="81"/>
                    <a:pt x="225" y="88"/>
                  </a:cubicBezTo>
                  <a:cubicBezTo>
                    <a:pt x="202" y="101"/>
                    <a:pt x="190" y="129"/>
                    <a:pt x="175" y="151"/>
                  </a:cubicBezTo>
                  <a:cubicBezTo>
                    <a:pt x="165" y="167"/>
                    <a:pt x="150" y="220"/>
                    <a:pt x="150" y="201"/>
                  </a:cubicBezTo>
                  <a:cubicBezTo>
                    <a:pt x="150" y="174"/>
                    <a:pt x="167" y="150"/>
                    <a:pt x="175" y="125"/>
                  </a:cubicBezTo>
                  <a:cubicBezTo>
                    <a:pt x="179" y="112"/>
                    <a:pt x="162" y="163"/>
                    <a:pt x="162" y="163"/>
                  </a:cubicBezTo>
                  <a:cubicBezTo>
                    <a:pt x="183" y="180"/>
                    <a:pt x="198" y="213"/>
                    <a:pt x="225" y="213"/>
                  </a:cubicBezTo>
                  <a:cubicBezTo>
                    <a:pt x="252" y="213"/>
                    <a:pt x="269" y="145"/>
                    <a:pt x="275" y="125"/>
                  </a:cubicBezTo>
                  <a:cubicBezTo>
                    <a:pt x="271" y="100"/>
                    <a:pt x="288" y="50"/>
                    <a:pt x="263" y="50"/>
                  </a:cubicBezTo>
                  <a:cubicBezTo>
                    <a:pt x="250" y="50"/>
                    <a:pt x="138" y="212"/>
                    <a:pt x="137" y="213"/>
                  </a:cubicBezTo>
                  <a:cubicBezTo>
                    <a:pt x="97" y="339"/>
                    <a:pt x="177" y="131"/>
                    <a:pt x="162" y="138"/>
                  </a:cubicBezTo>
                  <a:cubicBezTo>
                    <a:pt x="137" y="150"/>
                    <a:pt x="125" y="185"/>
                    <a:pt x="125" y="213"/>
                  </a:cubicBezTo>
                  <a:cubicBezTo>
                    <a:pt x="125" y="237"/>
                    <a:pt x="150" y="172"/>
                    <a:pt x="162" y="151"/>
                  </a:cubicBezTo>
                  <a:cubicBezTo>
                    <a:pt x="153" y="123"/>
                    <a:pt x="137" y="50"/>
                    <a:pt x="137" y="176"/>
                  </a:cubicBezTo>
                  <a:cubicBezTo>
                    <a:pt x="137" y="189"/>
                    <a:pt x="144" y="150"/>
                    <a:pt x="150" y="138"/>
                  </a:cubicBezTo>
                  <a:cubicBezTo>
                    <a:pt x="157" y="124"/>
                    <a:pt x="160" y="100"/>
                    <a:pt x="175" y="100"/>
                  </a:cubicBezTo>
                  <a:cubicBezTo>
                    <a:pt x="188" y="100"/>
                    <a:pt x="167" y="125"/>
                    <a:pt x="162" y="138"/>
                  </a:cubicBezTo>
                  <a:cubicBezTo>
                    <a:pt x="154" y="159"/>
                    <a:pt x="145" y="180"/>
                    <a:pt x="137" y="201"/>
                  </a:cubicBezTo>
                  <a:cubicBezTo>
                    <a:pt x="145" y="213"/>
                    <a:pt x="147" y="238"/>
                    <a:pt x="162" y="238"/>
                  </a:cubicBezTo>
                  <a:cubicBezTo>
                    <a:pt x="209" y="238"/>
                    <a:pt x="220" y="123"/>
                    <a:pt x="225" y="100"/>
                  </a:cubicBezTo>
                  <a:cubicBezTo>
                    <a:pt x="221" y="83"/>
                    <a:pt x="228" y="56"/>
                    <a:pt x="212" y="50"/>
                  </a:cubicBezTo>
                  <a:cubicBezTo>
                    <a:pt x="163" y="31"/>
                    <a:pt x="134" y="136"/>
                    <a:pt x="125" y="163"/>
                  </a:cubicBezTo>
                  <a:cubicBezTo>
                    <a:pt x="133" y="180"/>
                    <a:pt x="134" y="203"/>
                    <a:pt x="150" y="213"/>
                  </a:cubicBezTo>
                  <a:cubicBezTo>
                    <a:pt x="179" y="231"/>
                    <a:pt x="206" y="172"/>
                    <a:pt x="212" y="163"/>
                  </a:cubicBezTo>
                  <a:cubicBezTo>
                    <a:pt x="208" y="142"/>
                    <a:pt x="212" y="118"/>
                    <a:pt x="200" y="100"/>
                  </a:cubicBezTo>
                  <a:cubicBezTo>
                    <a:pt x="148" y="22"/>
                    <a:pt x="107" y="54"/>
                    <a:pt x="25" y="63"/>
                  </a:cubicBezTo>
                  <a:cubicBezTo>
                    <a:pt x="24" y="67"/>
                    <a:pt x="0" y="134"/>
                    <a:pt x="0" y="138"/>
                  </a:cubicBezTo>
                  <a:cubicBezTo>
                    <a:pt x="11" y="233"/>
                    <a:pt x="59" y="237"/>
                    <a:pt x="137" y="263"/>
                  </a:cubicBezTo>
                  <a:cubicBezTo>
                    <a:pt x="188" y="259"/>
                    <a:pt x="384" y="276"/>
                    <a:pt x="313" y="151"/>
                  </a:cubicBezTo>
                  <a:cubicBezTo>
                    <a:pt x="305" y="138"/>
                    <a:pt x="288" y="134"/>
                    <a:pt x="275" y="125"/>
                  </a:cubicBezTo>
                  <a:cubicBezTo>
                    <a:pt x="250" y="138"/>
                    <a:pt x="222" y="146"/>
                    <a:pt x="200" y="163"/>
                  </a:cubicBezTo>
                  <a:cubicBezTo>
                    <a:pt x="188" y="172"/>
                    <a:pt x="160" y="201"/>
                    <a:pt x="175" y="201"/>
                  </a:cubicBezTo>
                  <a:cubicBezTo>
                    <a:pt x="199" y="201"/>
                    <a:pt x="216" y="176"/>
                    <a:pt x="237" y="163"/>
                  </a:cubicBezTo>
                  <a:cubicBezTo>
                    <a:pt x="276" y="50"/>
                    <a:pt x="198" y="22"/>
                    <a:pt x="112" y="0"/>
                  </a:cubicBezTo>
                  <a:cubicBezTo>
                    <a:pt x="104" y="13"/>
                    <a:pt x="97" y="26"/>
                    <a:pt x="87" y="38"/>
                  </a:cubicBezTo>
                  <a:cubicBezTo>
                    <a:pt x="76" y="51"/>
                    <a:pt x="52" y="58"/>
                    <a:pt x="50" y="75"/>
                  </a:cubicBezTo>
                  <a:cubicBezTo>
                    <a:pt x="38" y="215"/>
                    <a:pt x="209" y="247"/>
                    <a:pt x="313" y="263"/>
                  </a:cubicBezTo>
                  <a:cubicBezTo>
                    <a:pt x="345" y="216"/>
                    <a:pt x="375" y="193"/>
                    <a:pt x="300" y="125"/>
                  </a:cubicBezTo>
                  <a:cubicBezTo>
                    <a:pt x="275" y="102"/>
                    <a:pt x="200" y="100"/>
                    <a:pt x="200" y="100"/>
                  </a:cubicBezTo>
                  <a:cubicBezTo>
                    <a:pt x="132" y="114"/>
                    <a:pt x="110" y="122"/>
                    <a:pt x="87" y="188"/>
                  </a:cubicBezTo>
                  <a:cubicBezTo>
                    <a:pt x="112" y="201"/>
                    <a:pt x="134" y="221"/>
                    <a:pt x="162" y="226"/>
                  </a:cubicBezTo>
                  <a:cubicBezTo>
                    <a:pt x="184" y="230"/>
                    <a:pt x="263" y="222"/>
                    <a:pt x="263" y="176"/>
                  </a:cubicBezTo>
                  <a:cubicBezTo>
                    <a:pt x="263" y="164"/>
                    <a:pt x="246" y="193"/>
                    <a:pt x="237" y="201"/>
                  </a:cubicBezTo>
                  <a:cubicBezTo>
                    <a:pt x="229" y="176"/>
                    <a:pt x="220" y="150"/>
                    <a:pt x="212" y="125"/>
                  </a:cubicBezTo>
                  <a:cubicBezTo>
                    <a:pt x="208" y="113"/>
                    <a:pt x="200" y="88"/>
                    <a:pt x="200" y="88"/>
                  </a:cubicBezTo>
                  <a:cubicBezTo>
                    <a:pt x="159" y="104"/>
                    <a:pt x="51" y="147"/>
                    <a:pt x="150" y="201"/>
                  </a:cubicBezTo>
                  <a:cubicBezTo>
                    <a:pt x="172" y="213"/>
                    <a:pt x="200" y="209"/>
                    <a:pt x="225" y="213"/>
                  </a:cubicBezTo>
                  <a:cubicBezTo>
                    <a:pt x="246" y="205"/>
                    <a:pt x="280" y="209"/>
                    <a:pt x="288" y="188"/>
                  </a:cubicBezTo>
                  <a:cubicBezTo>
                    <a:pt x="321" y="105"/>
                    <a:pt x="271" y="85"/>
                    <a:pt x="225" y="50"/>
                  </a:cubicBezTo>
                  <a:cubicBezTo>
                    <a:pt x="208" y="54"/>
                    <a:pt x="188" y="52"/>
                    <a:pt x="175" y="63"/>
                  </a:cubicBezTo>
                  <a:cubicBezTo>
                    <a:pt x="148" y="87"/>
                    <a:pt x="112" y="151"/>
                    <a:pt x="112" y="151"/>
                  </a:cubicBezTo>
                  <a:cubicBezTo>
                    <a:pt x="124" y="231"/>
                    <a:pt x="106" y="259"/>
                    <a:pt x="200" y="288"/>
                  </a:cubicBezTo>
                  <a:cubicBezTo>
                    <a:pt x="216" y="293"/>
                    <a:pt x="233" y="280"/>
                    <a:pt x="250" y="276"/>
                  </a:cubicBezTo>
                  <a:cubicBezTo>
                    <a:pt x="258" y="259"/>
                    <a:pt x="273" y="245"/>
                    <a:pt x="275" y="226"/>
                  </a:cubicBezTo>
                  <a:cubicBezTo>
                    <a:pt x="286" y="123"/>
                    <a:pt x="171" y="58"/>
                    <a:pt x="87" y="38"/>
                  </a:cubicBezTo>
                  <a:cubicBezTo>
                    <a:pt x="82" y="43"/>
                    <a:pt x="24" y="90"/>
                    <a:pt x="37" y="113"/>
                  </a:cubicBezTo>
                  <a:cubicBezTo>
                    <a:pt x="72" y="174"/>
                    <a:pt x="153" y="174"/>
                    <a:pt x="212" y="188"/>
                  </a:cubicBezTo>
                  <a:cubicBezTo>
                    <a:pt x="226" y="178"/>
                    <a:pt x="276" y="157"/>
                    <a:pt x="263" y="125"/>
                  </a:cubicBezTo>
                  <a:cubicBezTo>
                    <a:pt x="257" y="111"/>
                    <a:pt x="238" y="108"/>
                    <a:pt x="225" y="100"/>
                  </a:cubicBezTo>
                  <a:cubicBezTo>
                    <a:pt x="196" y="108"/>
                    <a:pt x="164" y="110"/>
                    <a:pt x="137" y="125"/>
                  </a:cubicBezTo>
                  <a:cubicBezTo>
                    <a:pt x="67" y="164"/>
                    <a:pt x="130" y="258"/>
                    <a:pt x="175" y="288"/>
                  </a:cubicBezTo>
                  <a:cubicBezTo>
                    <a:pt x="258" y="205"/>
                    <a:pt x="246" y="98"/>
                    <a:pt x="150" y="25"/>
                  </a:cubicBezTo>
                  <a:cubicBezTo>
                    <a:pt x="125" y="29"/>
                    <a:pt x="96" y="23"/>
                    <a:pt x="75" y="38"/>
                  </a:cubicBezTo>
                  <a:cubicBezTo>
                    <a:pt x="42" y="61"/>
                    <a:pt x="74" y="136"/>
                    <a:pt x="87" y="151"/>
                  </a:cubicBezTo>
                  <a:cubicBezTo>
                    <a:pt x="116" y="185"/>
                    <a:pt x="196" y="200"/>
                    <a:pt x="237" y="213"/>
                  </a:cubicBezTo>
                  <a:cubicBezTo>
                    <a:pt x="241" y="196"/>
                    <a:pt x="256" y="179"/>
                    <a:pt x="250" y="163"/>
                  </a:cubicBezTo>
                  <a:cubicBezTo>
                    <a:pt x="229" y="107"/>
                    <a:pt x="183" y="109"/>
                    <a:pt x="137" y="100"/>
                  </a:cubicBezTo>
                  <a:cubicBezTo>
                    <a:pt x="104" y="121"/>
                    <a:pt x="4" y="141"/>
                    <a:pt x="37" y="163"/>
                  </a:cubicBezTo>
                  <a:cubicBezTo>
                    <a:pt x="121" y="219"/>
                    <a:pt x="126" y="210"/>
                    <a:pt x="212" y="238"/>
                  </a:cubicBezTo>
                  <a:cubicBezTo>
                    <a:pt x="216" y="223"/>
                    <a:pt x="248" y="146"/>
                    <a:pt x="200" y="138"/>
                  </a:cubicBezTo>
                  <a:cubicBezTo>
                    <a:pt x="179" y="135"/>
                    <a:pt x="167" y="163"/>
                    <a:pt x="150" y="176"/>
                  </a:cubicBezTo>
                  <a:cubicBezTo>
                    <a:pt x="129" y="256"/>
                    <a:pt x="134" y="251"/>
                    <a:pt x="200" y="301"/>
                  </a:cubicBezTo>
                  <a:cubicBezTo>
                    <a:pt x="225" y="297"/>
                    <a:pt x="252" y="299"/>
                    <a:pt x="275" y="288"/>
                  </a:cubicBezTo>
                  <a:cubicBezTo>
                    <a:pt x="305" y="273"/>
                    <a:pt x="313" y="216"/>
                    <a:pt x="313" y="188"/>
                  </a:cubicBezTo>
                  <a:lnTo>
                    <a:pt x="202" y="138"/>
                  </a:lnTo>
                </a:path>
              </a:pathLst>
            </a:custGeom>
            <a:solidFill>
              <a:srgbClr val="990000"/>
            </a:solidFill>
            <a:ln w="88900" cap="flat">
              <a:solidFill>
                <a:srgbClr val="990000"/>
              </a:solidFill>
              <a:prstDash val="solid"/>
              <a:round/>
              <a:headEnd/>
              <a:tailEnd/>
            </a:ln>
          </p:spPr>
          <p:txBody>
            <a:bodyPr/>
            <a:lstStyle/>
            <a:p>
              <a:endParaRPr lang="en-US"/>
            </a:p>
          </p:txBody>
        </p:sp>
      </p:grpSp>
      <p:sp>
        <p:nvSpPr>
          <p:cNvPr id="30723" name="Rectangle 6"/>
          <p:cNvSpPr>
            <a:spLocks noGrp="1" noChangeArrowheads="1"/>
          </p:cNvSpPr>
          <p:nvPr>
            <p:ph type="title"/>
          </p:nvPr>
        </p:nvSpPr>
        <p:spPr/>
        <p:txBody>
          <a:bodyPr/>
          <a:lstStyle/>
          <a:p>
            <a:pPr algn="ctr" eaLnBrk="1" hangingPunct="1"/>
            <a:r>
              <a:rPr lang="en-IE" smtClean="0"/>
              <a:t>Endospore formation</a:t>
            </a:r>
            <a:endParaRPr lang="en-US" smtClean="0"/>
          </a:p>
        </p:txBody>
      </p:sp>
      <p:sp>
        <p:nvSpPr>
          <p:cNvPr id="30724" name="Rectangle 7"/>
          <p:cNvSpPr>
            <a:spLocks noGrp="1" noChangeArrowheads="1"/>
          </p:cNvSpPr>
          <p:nvPr>
            <p:ph idx="1"/>
          </p:nvPr>
        </p:nvSpPr>
        <p:spPr/>
        <p:txBody>
          <a:bodyPr/>
          <a:lstStyle/>
          <a:p>
            <a:pPr eaLnBrk="1" hangingPunct="1"/>
            <a:r>
              <a:rPr lang="en-IE" smtClean="0"/>
              <a:t>When conditions are favourable the spores absorb water, break their walls and reproduce by binary fission</a:t>
            </a:r>
            <a:endParaRPr lang="en-US" smtClean="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762000" y="1295400"/>
            <a:ext cx="7772400" cy="1470025"/>
          </a:xfrm>
        </p:spPr>
        <p:txBody>
          <a:bodyPr>
            <a:normAutofit fontScale="90000"/>
          </a:bodyPr>
          <a:lstStyle/>
          <a:p>
            <a:pPr eaLnBrk="1" hangingPunct="1"/>
            <a:r>
              <a:rPr lang="en-US" altLang="ja-JP" b="1" dirty="0" smtClean="0">
                <a:ea typeface="ＭＳ Ｐゴシック" charset="-128"/>
              </a:rPr>
              <a:t> </a:t>
            </a:r>
            <a:br>
              <a:rPr lang="en-US" altLang="ja-JP" b="1" dirty="0" smtClean="0">
                <a:ea typeface="ＭＳ Ｐゴシック" charset="-128"/>
              </a:rPr>
            </a:br>
            <a:r>
              <a:rPr lang="en-US" altLang="ja-JP" b="1" dirty="0" smtClean="0">
                <a:ea typeface="ＭＳ Ｐゴシック" charset="-128"/>
              </a:rPr>
              <a:t/>
            </a:r>
            <a:br>
              <a:rPr lang="en-US" altLang="ja-JP" b="1" dirty="0" smtClean="0">
                <a:ea typeface="ＭＳ Ｐゴシック" charset="-128"/>
              </a:rPr>
            </a:br>
            <a:r>
              <a:rPr lang="en-US" altLang="ja-JP" sz="4000" b="1" dirty="0" smtClean="0">
                <a:ea typeface="ＭＳ Ｐゴシック" charset="-128"/>
              </a:rPr>
              <a:t>Reproduction of Prokaryotic cell</a:t>
            </a:r>
            <a:endParaRPr lang="en-US" sz="4000" b="1" dirty="0"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smtClean="0"/>
              <a:t>CONTENTS</a:t>
            </a:r>
          </a:p>
        </p:txBody>
      </p:sp>
      <p:sp>
        <p:nvSpPr>
          <p:cNvPr id="3075" name="Rectangle 3"/>
          <p:cNvSpPr>
            <a:spLocks noGrp="1" noChangeArrowheads="1"/>
          </p:cNvSpPr>
          <p:nvPr>
            <p:ph idx="1"/>
          </p:nvPr>
        </p:nvSpPr>
        <p:spPr/>
        <p:txBody>
          <a:bodyPr/>
          <a:lstStyle/>
          <a:p>
            <a:pPr eaLnBrk="1" hangingPunct="1"/>
            <a:r>
              <a:rPr lang="en-US" altLang="ja-JP" smtClean="0">
                <a:ea typeface="ＭＳ Ｐゴシック" charset="-128"/>
              </a:rPr>
              <a:t>Binary fission </a:t>
            </a:r>
          </a:p>
          <a:p>
            <a:pPr eaLnBrk="1" hangingPunct="1"/>
            <a:r>
              <a:rPr lang="en-US" altLang="ja-JP" smtClean="0">
                <a:ea typeface="ＭＳ Ｐゴシック" charset="-128"/>
              </a:rPr>
              <a:t>Transformation</a:t>
            </a:r>
          </a:p>
          <a:p>
            <a:pPr eaLnBrk="1" hangingPunct="1"/>
            <a:r>
              <a:rPr lang="en-US" altLang="ja-JP" smtClean="0">
                <a:ea typeface="ＭＳ Ｐゴシック" charset="-128"/>
              </a:rPr>
              <a:t>Transduction</a:t>
            </a:r>
          </a:p>
          <a:p>
            <a:pPr eaLnBrk="1" hangingPunct="1"/>
            <a:r>
              <a:rPr lang="en-US" altLang="ja-JP" smtClean="0">
                <a:ea typeface="ＭＳ Ｐゴシック" charset="-128"/>
              </a:rPr>
              <a:t>Conjugation </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20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75">
                                            <p:txEl>
                                              <p:pRg st="0" end="0"/>
                                            </p:txEl>
                                          </p:spTgt>
                                        </p:tgtEl>
                                        <p:attrNameLst>
                                          <p:attrName>style.visibility</p:attrName>
                                        </p:attrNameLst>
                                      </p:cBhvr>
                                      <p:to>
                                        <p:strVal val="visible"/>
                                      </p:to>
                                    </p:set>
                                    <p:animEffect transition="in" filter="fade">
                                      <p:cBhvr>
                                        <p:cTn id="12" dur="2000"/>
                                        <p:tgtEl>
                                          <p:spTgt spid="307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75">
                                            <p:txEl>
                                              <p:pRg st="1" end="1"/>
                                            </p:txEl>
                                          </p:spTgt>
                                        </p:tgtEl>
                                        <p:attrNameLst>
                                          <p:attrName>style.visibility</p:attrName>
                                        </p:attrNameLst>
                                      </p:cBhvr>
                                      <p:to>
                                        <p:strVal val="visible"/>
                                      </p:to>
                                    </p:set>
                                    <p:animEffect transition="in" filter="fade">
                                      <p:cBhvr>
                                        <p:cTn id="17" dur="2000"/>
                                        <p:tgtEl>
                                          <p:spTgt spid="307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075">
                                            <p:txEl>
                                              <p:pRg st="2" end="2"/>
                                            </p:txEl>
                                          </p:spTgt>
                                        </p:tgtEl>
                                        <p:attrNameLst>
                                          <p:attrName>style.visibility</p:attrName>
                                        </p:attrNameLst>
                                      </p:cBhvr>
                                      <p:to>
                                        <p:strVal val="visible"/>
                                      </p:to>
                                    </p:set>
                                    <p:animEffect transition="in" filter="fade">
                                      <p:cBhvr>
                                        <p:cTn id="22" dur="2000"/>
                                        <p:tgtEl>
                                          <p:spTgt spid="307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075">
                                            <p:txEl>
                                              <p:pRg st="3" end="3"/>
                                            </p:txEl>
                                          </p:spTgt>
                                        </p:tgtEl>
                                        <p:attrNameLst>
                                          <p:attrName>style.visibility</p:attrName>
                                        </p:attrNameLst>
                                      </p:cBhvr>
                                      <p:to>
                                        <p:strVal val="visible"/>
                                      </p:to>
                                    </p:set>
                                    <p:animEffect transition="in" filter="fade">
                                      <p:cBhvr>
                                        <p:cTn id="27" dur="2000"/>
                                        <p:tgtEl>
                                          <p:spTgt spid="307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fontScale="90000"/>
          </a:bodyPr>
          <a:lstStyle/>
          <a:p>
            <a:pPr eaLnBrk="1" hangingPunct="1"/>
            <a:r>
              <a:rPr lang="en-US" smtClean="0"/>
              <a:t>Overview: The Key Roles of Cell Division</a:t>
            </a:r>
          </a:p>
        </p:txBody>
      </p:sp>
      <p:sp>
        <p:nvSpPr>
          <p:cNvPr id="8195" name="Rectangle 3"/>
          <p:cNvSpPr>
            <a:spLocks noGrp="1" noChangeArrowheads="1"/>
          </p:cNvSpPr>
          <p:nvPr>
            <p:ph idx="1"/>
          </p:nvPr>
        </p:nvSpPr>
        <p:spPr>
          <a:xfrm>
            <a:off x="381000" y="1752600"/>
            <a:ext cx="8534400" cy="2219325"/>
          </a:xfrm>
        </p:spPr>
        <p:txBody>
          <a:bodyPr>
            <a:normAutofit fontScale="92500" lnSpcReduction="10000"/>
          </a:bodyPr>
          <a:lstStyle/>
          <a:p>
            <a:pPr eaLnBrk="1" hangingPunct="1">
              <a:lnSpc>
                <a:spcPct val="90000"/>
              </a:lnSpc>
            </a:pPr>
            <a:r>
              <a:rPr lang="en-US" smtClean="0"/>
              <a:t>The ability of organisms to reproduce best distinguishes living things from nonliving matter</a:t>
            </a:r>
          </a:p>
          <a:p>
            <a:pPr eaLnBrk="1" hangingPunct="1">
              <a:lnSpc>
                <a:spcPct val="90000"/>
              </a:lnSpc>
            </a:pPr>
            <a:endParaRPr lang="en-US" smtClean="0"/>
          </a:p>
          <a:p>
            <a:pPr eaLnBrk="1" hangingPunct="1">
              <a:lnSpc>
                <a:spcPct val="90000"/>
              </a:lnSpc>
            </a:pPr>
            <a:r>
              <a:rPr lang="en-US" smtClean="0"/>
              <a:t>The continuity of life is based on the reproduction of cells, or </a:t>
            </a:r>
            <a:r>
              <a:rPr lang="en-US" b="1" smtClean="0"/>
              <a:t>cell division</a:t>
            </a:r>
          </a:p>
        </p:txBody>
      </p:sp>
      <p:sp>
        <p:nvSpPr>
          <p:cNvPr id="8196" name="Line 4"/>
          <p:cNvSpPr>
            <a:spLocks noChangeShapeType="1"/>
          </p:cNvSpPr>
          <p:nvPr/>
        </p:nvSpPr>
        <p:spPr bwMode="auto">
          <a:xfrm>
            <a:off x="304800" y="6553200"/>
            <a:ext cx="8534400" cy="0"/>
          </a:xfrm>
          <a:prstGeom prst="line">
            <a:avLst/>
          </a:prstGeom>
          <a:noFill/>
          <a:ln w="25400">
            <a:solidFill>
              <a:schemeClr val="hlink"/>
            </a:solidFill>
            <a:round/>
            <a:headEnd/>
            <a:tailEnd/>
          </a:ln>
        </p:spPr>
        <p:txBody>
          <a:bodyPr wrap="none" anchor="ctr"/>
          <a:lstStyle/>
          <a:p>
            <a:endParaRPr lang="en-US"/>
          </a:p>
        </p:txBody>
      </p:sp>
      <p:sp>
        <p:nvSpPr>
          <p:cNvPr id="8197" name="Text Box 6"/>
          <p:cNvSpPr txBox="1">
            <a:spLocks noChangeArrowheads="1"/>
          </p:cNvSpPr>
          <p:nvPr/>
        </p:nvSpPr>
        <p:spPr bwMode="auto">
          <a:xfrm>
            <a:off x="214313" y="6597650"/>
            <a:ext cx="5486400" cy="260350"/>
          </a:xfrm>
          <a:prstGeom prst="rect">
            <a:avLst/>
          </a:prstGeom>
          <a:noFill/>
          <a:ln w="9525">
            <a:noFill/>
            <a:miter lim="800000"/>
            <a:headEnd/>
            <a:tailEnd/>
          </a:ln>
        </p:spPr>
        <p:txBody>
          <a:bodyPr lIns="91429" tIns="45714" rIns="91429" bIns="45714" anchor="b">
            <a:spAutoFit/>
          </a:bodyPr>
          <a:lstStyle/>
          <a:p>
            <a:pPr eaLnBrk="0" hangingPunct="0"/>
            <a:r>
              <a:rPr lang="en-US" sz="1100">
                <a:solidFill>
                  <a:srgbClr val="000000"/>
                </a:solidFill>
                <a:latin typeface="Times New Roman" pitchFamily="18" charset="0"/>
              </a:rPr>
              <a:t>Copyright © 2008 Pearson Education, Inc., publishing as Pearson Benjamin Cummings</a:t>
            </a:r>
          </a:p>
        </p:txBody>
      </p:sp>
      <p:pic>
        <p:nvPicPr>
          <p:cNvPr id="8198" name="Picture 8" descr="12_01ChromosomesCellDiv-U"/>
          <p:cNvPicPr>
            <a:picLocks noChangeAspect="1" noChangeArrowheads="1"/>
          </p:cNvPicPr>
          <p:nvPr/>
        </p:nvPicPr>
        <p:blipFill>
          <a:blip r:embed="rId3"/>
          <a:srcRect/>
          <a:stretch>
            <a:fillRect/>
          </a:stretch>
        </p:blipFill>
        <p:spPr bwMode="auto">
          <a:xfrm>
            <a:off x="4876800" y="3657600"/>
            <a:ext cx="3770313" cy="2822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6"/>
          <p:cNvSpPr>
            <a:spLocks noGrp="1" noChangeArrowheads="1"/>
          </p:cNvSpPr>
          <p:nvPr>
            <p:ph type="title"/>
          </p:nvPr>
        </p:nvSpPr>
        <p:spPr>
          <a:xfrm>
            <a:off x="609600" y="304800"/>
            <a:ext cx="7772400" cy="1143000"/>
          </a:xfrm>
        </p:spPr>
        <p:txBody>
          <a:bodyPr/>
          <a:lstStyle/>
          <a:p>
            <a:pPr eaLnBrk="1" hangingPunct="1"/>
            <a:r>
              <a:rPr lang="en-US" smtClean="0"/>
              <a:t>GROWTH AND CELL DIVISON</a:t>
            </a:r>
          </a:p>
        </p:txBody>
      </p:sp>
      <p:sp>
        <p:nvSpPr>
          <p:cNvPr id="9219" name="Rectangle 2"/>
          <p:cNvSpPr>
            <a:spLocks noGrp="1" noChangeArrowheads="1"/>
          </p:cNvSpPr>
          <p:nvPr>
            <p:ph type="body" idx="4294967295"/>
          </p:nvPr>
        </p:nvSpPr>
        <p:spPr>
          <a:xfrm>
            <a:off x="0" y="1676400"/>
            <a:ext cx="8686800" cy="5303838"/>
          </a:xfrm>
        </p:spPr>
        <p:txBody>
          <a:bodyPr>
            <a:normAutofit fontScale="92500"/>
          </a:bodyPr>
          <a:lstStyle/>
          <a:p>
            <a:pPr eaLnBrk="1" hangingPunct="1">
              <a:spcBef>
                <a:spcPct val="30000"/>
              </a:spcBef>
            </a:pPr>
            <a:r>
              <a:rPr lang="en-US" smtClean="0"/>
              <a:t>In unicellular organisms, division of one cell reproduces the entire organism</a:t>
            </a:r>
          </a:p>
          <a:p>
            <a:pPr eaLnBrk="1" hangingPunct="1">
              <a:spcBef>
                <a:spcPct val="30000"/>
              </a:spcBef>
            </a:pPr>
            <a:endParaRPr lang="en-US" smtClean="0"/>
          </a:p>
          <a:p>
            <a:pPr eaLnBrk="1" hangingPunct="1">
              <a:spcBef>
                <a:spcPct val="30000"/>
              </a:spcBef>
            </a:pPr>
            <a:r>
              <a:rPr lang="en-US" smtClean="0"/>
              <a:t>Microbial growth can be defines as the orderly increase in quantity of all cell components and in the number of cells of an organism.</a:t>
            </a:r>
          </a:p>
          <a:p>
            <a:pPr eaLnBrk="1" hangingPunct="1">
              <a:spcBef>
                <a:spcPct val="30000"/>
              </a:spcBef>
            </a:pPr>
            <a:endParaRPr lang="en-US" smtClean="0"/>
          </a:p>
          <a:p>
            <a:pPr eaLnBrk="1" hangingPunct="1">
              <a:spcBef>
                <a:spcPct val="30000"/>
              </a:spcBef>
            </a:pPr>
            <a:r>
              <a:rPr lang="en-US" smtClean="0"/>
              <a:t>Because of limited increase in cell size &amp; the frequency of cell division, growth in microorganisms is measured by increased in cell number.</a:t>
            </a:r>
          </a:p>
        </p:txBody>
      </p:sp>
      <p:sp>
        <p:nvSpPr>
          <p:cNvPr id="9220" name="Line 3"/>
          <p:cNvSpPr>
            <a:spLocks noChangeShapeType="1"/>
          </p:cNvSpPr>
          <p:nvPr/>
        </p:nvSpPr>
        <p:spPr bwMode="auto">
          <a:xfrm>
            <a:off x="304800" y="6553200"/>
            <a:ext cx="8534400" cy="0"/>
          </a:xfrm>
          <a:prstGeom prst="line">
            <a:avLst/>
          </a:prstGeom>
          <a:noFill/>
          <a:ln w="25400">
            <a:solidFill>
              <a:schemeClr val="hlink"/>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52400" y="762000"/>
            <a:ext cx="8534400" cy="503238"/>
          </a:xfrm>
        </p:spPr>
        <p:txBody>
          <a:bodyPr>
            <a:normAutofit fontScale="90000"/>
          </a:bodyPr>
          <a:lstStyle/>
          <a:p>
            <a:pPr eaLnBrk="1" hangingPunct="1"/>
            <a:r>
              <a:rPr lang="en-US" smtClean="0"/>
              <a:t>Genomic Organization</a:t>
            </a:r>
            <a:endParaRPr lang="en-US" smtClean="0">
              <a:solidFill>
                <a:schemeClr val="tx1"/>
              </a:solidFill>
            </a:endParaRPr>
          </a:p>
        </p:txBody>
      </p:sp>
      <p:sp>
        <p:nvSpPr>
          <p:cNvPr id="10243" name="Rectangle 3"/>
          <p:cNvSpPr>
            <a:spLocks noGrp="1" noChangeArrowheads="1"/>
          </p:cNvSpPr>
          <p:nvPr>
            <p:ph idx="1"/>
          </p:nvPr>
        </p:nvSpPr>
        <p:spPr>
          <a:xfrm>
            <a:off x="228600" y="1676400"/>
            <a:ext cx="8534400" cy="2311400"/>
          </a:xfrm>
        </p:spPr>
        <p:txBody>
          <a:bodyPr>
            <a:normAutofit fontScale="92500" lnSpcReduction="20000"/>
          </a:bodyPr>
          <a:lstStyle/>
          <a:p>
            <a:pPr eaLnBrk="1" hangingPunct="1">
              <a:lnSpc>
                <a:spcPct val="80000"/>
              </a:lnSpc>
              <a:buFont typeface="Times"/>
              <a:buChar char="•"/>
            </a:pPr>
            <a:r>
              <a:rPr lang="en-US" sz="2400" smtClean="0"/>
              <a:t>The prokaryotic genome has less DNA than the eukaryotic genome</a:t>
            </a:r>
          </a:p>
          <a:p>
            <a:pPr eaLnBrk="1" hangingPunct="1">
              <a:lnSpc>
                <a:spcPct val="80000"/>
              </a:lnSpc>
              <a:buFont typeface="Times"/>
              <a:buChar char="•"/>
            </a:pPr>
            <a:endParaRPr lang="en-US" sz="2400" smtClean="0"/>
          </a:p>
          <a:p>
            <a:pPr eaLnBrk="1" hangingPunct="1">
              <a:lnSpc>
                <a:spcPct val="80000"/>
              </a:lnSpc>
              <a:buFont typeface="Times"/>
              <a:buChar char="•"/>
            </a:pPr>
            <a:r>
              <a:rPr lang="en-US" sz="2400" smtClean="0"/>
              <a:t>Most of the genome consists of a circular chromosome </a:t>
            </a:r>
          </a:p>
          <a:p>
            <a:pPr eaLnBrk="1" hangingPunct="1">
              <a:lnSpc>
                <a:spcPct val="80000"/>
              </a:lnSpc>
              <a:buFont typeface="Times"/>
              <a:buChar char="•"/>
            </a:pPr>
            <a:endParaRPr lang="en-US" sz="2400" smtClean="0"/>
          </a:p>
          <a:p>
            <a:pPr eaLnBrk="1" hangingPunct="1">
              <a:lnSpc>
                <a:spcPct val="80000"/>
              </a:lnSpc>
              <a:buFont typeface="Times"/>
              <a:buChar char="•"/>
            </a:pPr>
            <a:r>
              <a:rPr lang="en-US" sz="2400" smtClean="0"/>
              <a:t>Some species of bacteria also have smaller rings of DNA called </a:t>
            </a:r>
            <a:r>
              <a:rPr lang="en-US" sz="2400" b="1" smtClean="0"/>
              <a:t>plasmids</a:t>
            </a:r>
          </a:p>
          <a:p>
            <a:pPr eaLnBrk="1" hangingPunct="1">
              <a:lnSpc>
                <a:spcPct val="80000"/>
              </a:lnSpc>
              <a:buFont typeface="Times"/>
              <a:buChar char="•"/>
            </a:pPr>
            <a:endParaRPr lang="en-US" sz="2400" b="1" smtClean="0"/>
          </a:p>
          <a:p>
            <a:pPr eaLnBrk="1" hangingPunct="1">
              <a:lnSpc>
                <a:spcPct val="80000"/>
              </a:lnSpc>
              <a:buFont typeface="Times"/>
              <a:buChar char="•"/>
            </a:pPr>
            <a:r>
              <a:rPr lang="en-US" sz="2400" smtClean="0"/>
              <a:t>The typical prokaryotic genome is a ring of DNA that is not surrounded by a membrane and that is located in a </a:t>
            </a:r>
            <a:r>
              <a:rPr lang="en-US" sz="2400" b="1" smtClean="0"/>
              <a:t>nucleoid region</a:t>
            </a:r>
          </a:p>
          <a:p>
            <a:pPr eaLnBrk="1" hangingPunct="1">
              <a:lnSpc>
                <a:spcPct val="80000"/>
              </a:lnSpc>
              <a:buFont typeface="Times"/>
              <a:buChar char="•"/>
            </a:pPr>
            <a:endParaRPr lang="en-US" sz="2400" b="1" smtClean="0"/>
          </a:p>
          <a:p>
            <a:pPr eaLnBrk="1" hangingPunct="1">
              <a:lnSpc>
                <a:spcPct val="80000"/>
              </a:lnSpc>
              <a:buFont typeface="Times"/>
              <a:buChar char="•"/>
            </a:pPr>
            <a:endParaRPr lang="en-US" sz="2400" smtClean="0"/>
          </a:p>
        </p:txBody>
      </p:sp>
      <p:pic>
        <p:nvPicPr>
          <p:cNvPr id="10244" name="Picture 4"/>
          <p:cNvPicPr>
            <a:picLocks noChangeAspect="1" noChangeArrowheads="1"/>
          </p:cNvPicPr>
          <p:nvPr/>
        </p:nvPicPr>
        <p:blipFill>
          <a:blip r:embed="rId3"/>
          <a:srcRect l="18124" t="17500" r="17500" b="12500"/>
          <a:stretch>
            <a:fillRect/>
          </a:stretch>
        </p:blipFill>
        <p:spPr bwMode="auto">
          <a:xfrm>
            <a:off x="6934200" y="5056188"/>
            <a:ext cx="2209800" cy="18018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27_08ProkChromoPlasmids-U"/>
          <p:cNvPicPr>
            <a:picLocks noChangeAspect="1" noChangeArrowheads="1"/>
          </p:cNvPicPr>
          <p:nvPr/>
        </p:nvPicPr>
        <p:blipFill>
          <a:blip r:embed="rId3"/>
          <a:srcRect/>
          <a:stretch>
            <a:fillRect/>
          </a:stretch>
        </p:blipFill>
        <p:spPr bwMode="auto">
          <a:xfrm>
            <a:off x="706438" y="174625"/>
            <a:ext cx="7731125" cy="6584950"/>
          </a:xfrm>
          <a:prstGeom prst="rect">
            <a:avLst/>
          </a:prstGeom>
          <a:noFill/>
          <a:ln w="9525">
            <a:noFill/>
            <a:miter lim="800000"/>
            <a:headEnd/>
            <a:tailEnd/>
          </a:ln>
        </p:spPr>
      </p:pic>
      <p:sp>
        <p:nvSpPr>
          <p:cNvPr id="11267" name="Rectangle 3"/>
          <p:cNvSpPr>
            <a:spLocks noChangeArrowheads="1"/>
          </p:cNvSpPr>
          <p:nvPr/>
        </p:nvSpPr>
        <p:spPr bwMode="auto">
          <a:xfrm>
            <a:off x="152400" y="0"/>
            <a:ext cx="1981200" cy="304800"/>
          </a:xfrm>
          <a:prstGeom prst="rect">
            <a:avLst/>
          </a:prstGeom>
          <a:noFill/>
          <a:ln w="3175">
            <a:noFill/>
            <a:miter lim="800000"/>
            <a:headEnd/>
            <a:tailEnd/>
          </a:ln>
        </p:spPr>
        <p:txBody>
          <a:bodyPr/>
          <a:lstStyle/>
          <a:p>
            <a:r>
              <a:rPr lang="en-US" sz="1400">
                <a:latin typeface="Times New Roman" pitchFamily="18" charset="0"/>
              </a:rPr>
              <a:t>Fig. 27-8</a:t>
            </a:r>
          </a:p>
        </p:txBody>
      </p:sp>
      <p:sp>
        <p:nvSpPr>
          <p:cNvPr id="11268" name="Text Box 4"/>
          <p:cNvSpPr txBox="1">
            <a:spLocks noChangeArrowheads="1"/>
          </p:cNvSpPr>
          <p:nvPr/>
        </p:nvSpPr>
        <p:spPr bwMode="auto">
          <a:xfrm>
            <a:off x="3038475" y="207963"/>
            <a:ext cx="2058988" cy="320675"/>
          </a:xfrm>
          <a:prstGeom prst="rect">
            <a:avLst/>
          </a:prstGeom>
          <a:noFill/>
          <a:ln w="9525">
            <a:noFill/>
            <a:miter lim="800000"/>
            <a:headEnd/>
            <a:tailEnd/>
          </a:ln>
        </p:spPr>
        <p:txBody>
          <a:bodyPr wrap="none" lIns="0" tIns="0" rIns="0" bIns="0"/>
          <a:lstStyle/>
          <a:p>
            <a:pPr marL="457200" indent="-457200" eaLnBrk="0" hangingPunct="0">
              <a:lnSpc>
                <a:spcPct val="80000"/>
              </a:lnSpc>
              <a:buFont typeface="Arial" charset="0"/>
              <a:buNone/>
            </a:pPr>
            <a:r>
              <a:rPr lang="en-US" sz="2400" b="1"/>
              <a:t>Chromosome</a:t>
            </a:r>
            <a:endParaRPr lang="en-US" sz="2400" b="1">
              <a:solidFill>
                <a:srgbClr val="563A84"/>
              </a:solidFill>
            </a:endParaRPr>
          </a:p>
        </p:txBody>
      </p:sp>
      <p:sp>
        <p:nvSpPr>
          <p:cNvPr id="11269" name="Text Box 5"/>
          <p:cNvSpPr txBox="1">
            <a:spLocks noChangeArrowheads="1"/>
          </p:cNvSpPr>
          <p:nvPr/>
        </p:nvSpPr>
        <p:spPr bwMode="auto">
          <a:xfrm>
            <a:off x="6848475" y="207963"/>
            <a:ext cx="1373188" cy="295275"/>
          </a:xfrm>
          <a:prstGeom prst="rect">
            <a:avLst/>
          </a:prstGeom>
          <a:noFill/>
          <a:ln w="9525">
            <a:noFill/>
            <a:miter lim="800000"/>
            <a:headEnd/>
            <a:tailEnd/>
          </a:ln>
        </p:spPr>
        <p:txBody>
          <a:bodyPr wrap="none" lIns="0" tIns="0" rIns="0" bIns="0"/>
          <a:lstStyle/>
          <a:p>
            <a:pPr marL="457200" indent="-457200" eaLnBrk="0" hangingPunct="0">
              <a:lnSpc>
                <a:spcPct val="80000"/>
              </a:lnSpc>
              <a:buFont typeface="Arial" charset="0"/>
              <a:buNone/>
            </a:pPr>
            <a:r>
              <a:rPr lang="en-US" sz="2400" b="1"/>
              <a:t>Plasmids</a:t>
            </a:r>
            <a:endParaRPr lang="en-US" sz="2400" b="1">
              <a:solidFill>
                <a:srgbClr val="563A84"/>
              </a:solidFill>
            </a:endParaRPr>
          </a:p>
        </p:txBody>
      </p:sp>
      <p:sp>
        <p:nvSpPr>
          <p:cNvPr id="11270" name="Text Box 6"/>
          <p:cNvSpPr txBox="1">
            <a:spLocks noChangeArrowheads="1"/>
          </p:cNvSpPr>
          <p:nvPr/>
        </p:nvSpPr>
        <p:spPr bwMode="auto">
          <a:xfrm>
            <a:off x="7362825" y="6202363"/>
            <a:ext cx="763588" cy="269875"/>
          </a:xfrm>
          <a:prstGeom prst="rect">
            <a:avLst/>
          </a:prstGeom>
          <a:noFill/>
          <a:ln w="9525">
            <a:noFill/>
            <a:miter lim="800000"/>
            <a:headEnd/>
            <a:tailEnd/>
          </a:ln>
        </p:spPr>
        <p:txBody>
          <a:bodyPr wrap="none" lIns="0" tIns="0" rIns="0" bIns="0"/>
          <a:lstStyle/>
          <a:p>
            <a:pPr marL="457200" indent="-457200" eaLnBrk="0" hangingPunct="0">
              <a:lnSpc>
                <a:spcPct val="80000"/>
              </a:lnSpc>
              <a:buFont typeface="Arial" charset="0"/>
              <a:buNone/>
            </a:pPr>
            <a:r>
              <a:rPr lang="en-US" sz="2000" b="1">
                <a:solidFill>
                  <a:schemeClr val="bg1"/>
                </a:solidFill>
              </a:rPr>
              <a:t>1 µm</a:t>
            </a:r>
          </a:p>
        </p:txBody>
      </p:sp>
      <p:sp>
        <p:nvSpPr>
          <p:cNvPr id="11271" name="Line 7"/>
          <p:cNvSpPr>
            <a:spLocks noChangeShapeType="1"/>
          </p:cNvSpPr>
          <p:nvPr/>
        </p:nvSpPr>
        <p:spPr bwMode="auto">
          <a:xfrm>
            <a:off x="7143750" y="6102350"/>
            <a:ext cx="1060450" cy="0"/>
          </a:xfrm>
          <a:prstGeom prst="line">
            <a:avLst/>
          </a:prstGeom>
          <a:noFill/>
          <a:ln w="25400">
            <a:solidFill>
              <a:schemeClr val="bg1"/>
            </a:solidFill>
            <a:round/>
            <a:headEnd/>
            <a:tailEnd/>
          </a:ln>
        </p:spPr>
        <p:txBody>
          <a:bodyPr wrap="none" anchor="ctr"/>
          <a:lstStyle/>
          <a:p>
            <a:endParaRPr lang="en-US"/>
          </a:p>
        </p:txBody>
      </p:sp>
      <p:sp>
        <p:nvSpPr>
          <p:cNvPr id="11272" name="Line 8"/>
          <p:cNvSpPr>
            <a:spLocks noChangeShapeType="1"/>
          </p:cNvSpPr>
          <p:nvPr/>
        </p:nvSpPr>
        <p:spPr bwMode="auto">
          <a:xfrm>
            <a:off x="7137400" y="6032500"/>
            <a:ext cx="0" cy="158750"/>
          </a:xfrm>
          <a:prstGeom prst="line">
            <a:avLst/>
          </a:prstGeom>
          <a:noFill/>
          <a:ln w="25400">
            <a:solidFill>
              <a:schemeClr val="bg1"/>
            </a:solidFill>
            <a:round/>
            <a:headEnd/>
            <a:tailEnd/>
          </a:ln>
        </p:spPr>
        <p:txBody>
          <a:bodyPr wrap="none" anchor="ctr"/>
          <a:lstStyle/>
          <a:p>
            <a:endParaRPr lang="en-US"/>
          </a:p>
        </p:txBody>
      </p:sp>
      <p:sp>
        <p:nvSpPr>
          <p:cNvPr id="11273" name="Line 9"/>
          <p:cNvSpPr>
            <a:spLocks noChangeShapeType="1"/>
          </p:cNvSpPr>
          <p:nvPr/>
        </p:nvSpPr>
        <p:spPr bwMode="auto">
          <a:xfrm>
            <a:off x="8210550" y="6032500"/>
            <a:ext cx="0" cy="158750"/>
          </a:xfrm>
          <a:prstGeom prst="line">
            <a:avLst/>
          </a:prstGeom>
          <a:noFill/>
          <a:ln w="25400">
            <a:solidFill>
              <a:schemeClr val="bg1"/>
            </a:solidFill>
            <a:round/>
            <a:headEnd/>
            <a:tailEnd/>
          </a:ln>
        </p:spPr>
        <p:txBody>
          <a:bodyPr wrap="none" anchor="ctr"/>
          <a:lstStyle/>
          <a:p>
            <a:endParaRPr lang="en-US"/>
          </a:p>
        </p:txBody>
      </p:sp>
      <p:sp>
        <p:nvSpPr>
          <p:cNvPr id="11274" name="Line 10"/>
          <p:cNvSpPr>
            <a:spLocks noChangeShapeType="1"/>
          </p:cNvSpPr>
          <p:nvPr/>
        </p:nvSpPr>
        <p:spPr bwMode="auto">
          <a:xfrm>
            <a:off x="4089400" y="514350"/>
            <a:ext cx="476250" cy="1003300"/>
          </a:xfrm>
          <a:prstGeom prst="line">
            <a:avLst/>
          </a:prstGeom>
          <a:noFill/>
          <a:ln w="50800">
            <a:solidFill>
              <a:schemeClr val="bg1"/>
            </a:solidFill>
            <a:round/>
            <a:headEnd/>
            <a:tailEnd/>
          </a:ln>
        </p:spPr>
        <p:txBody>
          <a:bodyPr wrap="none" anchor="ctr"/>
          <a:lstStyle/>
          <a:p>
            <a:endParaRPr lang="en-US"/>
          </a:p>
        </p:txBody>
      </p:sp>
      <p:sp>
        <p:nvSpPr>
          <p:cNvPr id="11275" name="Line 11"/>
          <p:cNvSpPr>
            <a:spLocks noChangeShapeType="1"/>
          </p:cNvSpPr>
          <p:nvPr/>
        </p:nvSpPr>
        <p:spPr bwMode="auto">
          <a:xfrm flipV="1">
            <a:off x="5302250" y="508000"/>
            <a:ext cx="2216150" cy="603250"/>
          </a:xfrm>
          <a:prstGeom prst="line">
            <a:avLst/>
          </a:prstGeom>
          <a:noFill/>
          <a:ln w="50800">
            <a:solidFill>
              <a:schemeClr val="bg1"/>
            </a:solidFill>
            <a:round/>
            <a:headEnd/>
            <a:tailEnd/>
          </a:ln>
        </p:spPr>
        <p:txBody>
          <a:bodyPr wrap="none" anchor="ctr"/>
          <a:lstStyle/>
          <a:p>
            <a:endParaRPr lang="en-US"/>
          </a:p>
        </p:txBody>
      </p:sp>
      <p:sp>
        <p:nvSpPr>
          <p:cNvPr id="11276" name="Line 12"/>
          <p:cNvSpPr>
            <a:spLocks noChangeShapeType="1"/>
          </p:cNvSpPr>
          <p:nvPr/>
        </p:nvSpPr>
        <p:spPr bwMode="auto">
          <a:xfrm flipH="1">
            <a:off x="7258050" y="495300"/>
            <a:ext cx="266700" cy="2184400"/>
          </a:xfrm>
          <a:prstGeom prst="line">
            <a:avLst/>
          </a:prstGeom>
          <a:noFill/>
          <a:ln w="50800">
            <a:solidFill>
              <a:schemeClr val="bg1"/>
            </a:solidFill>
            <a:round/>
            <a:headEnd/>
            <a:tailEnd/>
          </a:ln>
        </p:spPr>
        <p:txBody>
          <a:bodyPr wrap="none" anchor="ctr"/>
          <a:lstStyle/>
          <a:p>
            <a:endParaRPr lang="en-US"/>
          </a:p>
        </p:txBody>
      </p:sp>
      <p:sp>
        <p:nvSpPr>
          <p:cNvPr id="11277" name="Line 13"/>
          <p:cNvSpPr>
            <a:spLocks noChangeShapeType="1"/>
          </p:cNvSpPr>
          <p:nvPr/>
        </p:nvSpPr>
        <p:spPr bwMode="auto">
          <a:xfrm>
            <a:off x="7524750" y="495300"/>
            <a:ext cx="266700" cy="1003300"/>
          </a:xfrm>
          <a:prstGeom prst="line">
            <a:avLst/>
          </a:prstGeom>
          <a:noFill/>
          <a:ln w="50800">
            <a:solidFill>
              <a:schemeClr val="bg1"/>
            </a:solidFill>
            <a:round/>
            <a:headEnd/>
            <a:tailEnd/>
          </a:ln>
        </p:spPr>
        <p:txBody>
          <a:bodyPr wrap="none" anchor="ctr"/>
          <a:lstStyle/>
          <a:p>
            <a:endParaRPr lang="en-US"/>
          </a:p>
        </p:txBody>
      </p:sp>
      <p:sp>
        <p:nvSpPr>
          <p:cNvPr id="11278" name="Line 14"/>
          <p:cNvSpPr>
            <a:spLocks noChangeShapeType="1"/>
          </p:cNvSpPr>
          <p:nvPr/>
        </p:nvSpPr>
        <p:spPr bwMode="auto">
          <a:xfrm>
            <a:off x="4089400" y="520700"/>
            <a:ext cx="476250" cy="1003300"/>
          </a:xfrm>
          <a:prstGeom prst="line">
            <a:avLst/>
          </a:prstGeom>
          <a:noFill/>
          <a:ln w="25400">
            <a:solidFill>
              <a:schemeClr val="tx1"/>
            </a:solidFill>
            <a:round/>
            <a:headEnd/>
            <a:tailEnd/>
          </a:ln>
        </p:spPr>
        <p:txBody>
          <a:bodyPr wrap="none" anchor="ctr"/>
          <a:lstStyle/>
          <a:p>
            <a:endParaRPr lang="en-US"/>
          </a:p>
        </p:txBody>
      </p:sp>
      <p:sp>
        <p:nvSpPr>
          <p:cNvPr id="11279" name="Line 15"/>
          <p:cNvSpPr>
            <a:spLocks noChangeShapeType="1"/>
          </p:cNvSpPr>
          <p:nvPr/>
        </p:nvSpPr>
        <p:spPr bwMode="auto">
          <a:xfrm flipV="1">
            <a:off x="5302250" y="514350"/>
            <a:ext cx="2216150" cy="603250"/>
          </a:xfrm>
          <a:prstGeom prst="line">
            <a:avLst/>
          </a:prstGeom>
          <a:noFill/>
          <a:ln w="25400">
            <a:solidFill>
              <a:schemeClr val="tx1"/>
            </a:solidFill>
            <a:round/>
            <a:headEnd/>
            <a:tailEnd/>
          </a:ln>
        </p:spPr>
        <p:txBody>
          <a:bodyPr wrap="none" anchor="ctr"/>
          <a:lstStyle/>
          <a:p>
            <a:endParaRPr lang="en-US"/>
          </a:p>
        </p:txBody>
      </p:sp>
      <p:sp>
        <p:nvSpPr>
          <p:cNvPr id="11280" name="Line 16"/>
          <p:cNvSpPr>
            <a:spLocks noChangeShapeType="1"/>
          </p:cNvSpPr>
          <p:nvPr/>
        </p:nvSpPr>
        <p:spPr bwMode="auto">
          <a:xfrm flipH="1">
            <a:off x="7258050" y="501650"/>
            <a:ext cx="266700" cy="2184400"/>
          </a:xfrm>
          <a:prstGeom prst="line">
            <a:avLst/>
          </a:prstGeom>
          <a:noFill/>
          <a:ln w="25400">
            <a:solidFill>
              <a:schemeClr val="tx1"/>
            </a:solidFill>
            <a:round/>
            <a:headEnd/>
            <a:tailEnd/>
          </a:ln>
        </p:spPr>
        <p:txBody>
          <a:bodyPr wrap="none" anchor="ctr"/>
          <a:lstStyle/>
          <a:p>
            <a:endParaRPr lang="en-US"/>
          </a:p>
        </p:txBody>
      </p:sp>
      <p:sp>
        <p:nvSpPr>
          <p:cNvPr id="11281" name="Line 17"/>
          <p:cNvSpPr>
            <a:spLocks noChangeShapeType="1"/>
          </p:cNvSpPr>
          <p:nvPr/>
        </p:nvSpPr>
        <p:spPr bwMode="auto">
          <a:xfrm>
            <a:off x="7524750" y="501650"/>
            <a:ext cx="266700" cy="1003300"/>
          </a:xfrm>
          <a:prstGeom prst="line">
            <a:avLst/>
          </a:prstGeom>
          <a:noFill/>
          <a:ln w="25400">
            <a:solidFill>
              <a:schemeClr val="tx1"/>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4" name="Rectangle 4"/>
          <p:cNvSpPr>
            <a:spLocks noChangeArrowheads="1"/>
          </p:cNvSpPr>
          <p:nvPr/>
        </p:nvSpPr>
        <p:spPr bwMode="auto">
          <a:xfrm>
            <a:off x="381000" y="1676400"/>
            <a:ext cx="8534400" cy="1679575"/>
          </a:xfrm>
          <a:prstGeom prst="rect">
            <a:avLst/>
          </a:prstGeom>
          <a:noFill/>
          <a:ln w="9525">
            <a:noFill/>
            <a:miter lim="800000"/>
            <a:headEnd/>
            <a:tailEnd/>
          </a:ln>
        </p:spPr>
        <p:txBody>
          <a:bodyPr>
            <a:spAutoFit/>
          </a:bodyPr>
          <a:lstStyle/>
          <a:p>
            <a:pPr algn="l">
              <a:buFontTx/>
              <a:buChar char="•"/>
            </a:pPr>
            <a:r>
              <a:rPr lang="en-IE" sz="2600"/>
              <a:t>	Bacteria reproduce </a:t>
            </a:r>
            <a:r>
              <a:rPr lang="en-IE" sz="2600" b="1"/>
              <a:t>asexually</a:t>
            </a:r>
          </a:p>
          <a:p>
            <a:pPr algn="l"/>
            <a:endParaRPr lang="en-IE" sz="2600"/>
          </a:p>
          <a:p>
            <a:pPr algn="l">
              <a:buFontTx/>
              <a:buChar char="•"/>
            </a:pPr>
            <a:r>
              <a:rPr lang="en-IE" sz="2600"/>
              <a:t>	The method used by a bacteria to reproduce is 	called </a:t>
            </a:r>
            <a:r>
              <a:rPr lang="en-IE" sz="2600" b="1"/>
              <a:t>Binary Fission</a:t>
            </a:r>
            <a:endParaRPr lang="en-US" sz="2600" b="1"/>
          </a:p>
        </p:txBody>
      </p:sp>
      <p:sp>
        <p:nvSpPr>
          <p:cNvPr id="20483" name="Rectangle 6"/>
          <p:cNvSpPr>
            <a:spLocks noGrp="1" noChangeArrowheads="1"/>
          </p:cNvSpPr>
          <p:nvPr>
            <p:ph type="title"/>
          </p:nvPr>
        </p:nvSpPr>
        <p:spPr/>
        <p:txBody>
          <a:bodyPr/>
          <a:lstStyle/>
          <a:p>
            <a:pPr algn="ctr" eaLnBrk="1" hangingPunct="1"/>
            <a:r>
              <a:rPr lang="en-IE" smtClean="0"/>
              <a:t>Bacterial reproduction</a:t>
            </a:r>
            <a:endParaRPr lang="en-US"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7764"/>
                                        </p:tgtEl>
                                        <p:attrNameLst>
                                          <p:attrName>style.visibility</p:attrName>
                                        </p:attrNameLst>
                                      </p:cBhvr>
                                      <p:to>
                                        <p:strVal val="visible"/>
                                      </p:to>
                                    </p:set>
                                    <p:animEffect transition="in" filter="wipe(left)">
                                      <p:cBhvr>
                                        <p:cTn id="7" dur="500"/>
                                        <p:tgtEl>
                                          <p:spTgt spid="1177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smtClean="0"/>
              <a:t>BINARY FISSION</a:t>
            </a:r>
          </a:p>
        </p:txBody>
      </p:sp>
      <p:sp>
        <p:nvSpPr>
          <p:cNvPr id="12291" name="Rectangle 3"/>
          <p:cNvSpPr>
            <a:spLocks noGrp="1" noChangeArrowheads="1"/>
          </p:cNvSpPr>
          <p:nvPr>
            <p:ph idx="1"/>
          </p:nvPr>
        </p:nvSpPr>
        <p:spPr>
          <a:xfrm>
            <a:off x="228600" y="1600200"/>
            <a:ext cx="8915400" cy="4114800"/>
          </a:xfrm>
        </p:spPr>
        <p:txBody>
          <a:bodyPr/>
          <a:lstStyle/>
          <a:p>
            <a:pPr eaLnBrk="1" hangingPunct="1">
              <a:lnSpc>
                <a:spcPct val="80000"/>
              </a:lnSpc>
            </a:pPr>
            <a:r>
              <a:rPr lang="en-US" sz="2400" dirty="0" smtClean="0"/>
              <a:t>Prokaryotes (bacteria and </a:t>
            </a:r>
            <a:r>
              <a:rPr lang="en-US" sz="2400" dirty="0" err="1" smtClean="0"/>
              <a:t>archaea</a:t>
            </a:r>
            <a:r>
              <a:rPr lang="en-US" sz="2400" dirty="0" smtClean="0"/>
              <a:t>) reproduce by a type of cell division called </a:t>
            </a:r>
            <a:r>
              <a:rPr lang="en-US" sz="2400" b="1" dirty="0" smtClean="0"/>
              <a:t>binary fission</a:t>
            </a:r>
          </a:p>
          <a:p>
            <a:pPr eaLnBrk="1" hangingPunct="1">
              <a:lnSpc>
                <a:spcPct val="80000"/>
              </a:lnSpc>
              <a:buFont typeface="Wingdings" pitchFamily="2" charset="2"/>
              <a:buNone/>
            </a:pPr>
            <a:endParaRPr lang="en-US" sz="2400" b="1" dirty="0" smtClean="0"/>
          </a:p>
          <a:p>
            <a:pPr eaLnBrk="1" hangingPunct="1">
              <a:lnSpc>
                <a:spcPct val="80000"/>
              </a:lnSpc>
            </a:pPr>
            <a:r>
              <a:rPr lang="en-US" sz="2400" dirty="0" smtClean="0"/>
              <a:t>Prokaryotes reproduce quickly by binary fission and can divide every 1–3 hours</a:t>
            </a:r>
          </a:p>
          <a:p>
            <a:pPr eaLnBrk="1" hangingPunct="1">
              <a:lnSpc>
                <a:spcPct val="80000"/>
              </a:lnSpc>
            </a:pPr>
            <a:endParaRPr lang="en-US" sz="2400" b="1" dirty="0" smtClean="0"/>
          </a:p>
          <a:p>
            <a:pPr eaLnBrk="1" hangingPunct="1">
              <a:lnSpc>
                <a:spcPct val="80000"/>
              </a:lnSpc>
            </a:pPr>
            <a:r>
              <a:rPr lang="en-US" sz="2400" dirty="0" smtClean="0"/>
              <a:t>In binary fission, the chromosome replicates (beginning at the </a:t>
            </a:r>
            <a:r>
              <a:rPr lang="en-US" sz="2400" b="1" dirty="0" smtClean="0"/>
              <a:t>origin of replication</a:t>
            </a:r>
            <a:r>
              <a:rPr lang="en-US" sz="2400" dirty="0" smtClean="0"/>
              <a:t>), and the cell form transverse septum that separates the two daughter chromosomes into two cells</a:t>
            </a:r>
          </a:p>
          <a:p>
            <a:pPr eaLnBrk="1" hangingPunct="1">
              <a:lnSpc>
                <a:spcPct val="80000"/>
              </a:lnSpc>
              <a:buFont typeface="Wingdings" pitchFamily="2" charset="2"/>
              <a:buNone/>
            </a:pPr>
            <a:endParaRPr lang="en-US" sz="2400" dirty="0" smtClean="0"/>
          </a:p>
          <a:p>
            <a:pPr eaLnBrk="1" hangingPunct="1">
              <a:lnSpc>
                <a:spcPct val="80000"/>
              </a:lnSpc>
            </a:pPr>
            <a:r>
              <a:rPr lang="en-US" sz="2400" dirty="0" smtClean="0"/>
              <a:t>Prokaryotes can evolve rapidly because of their short generation times</a:t>
            </a:r>
          </a:p>
          <a:p>
            <a:pPr eaLnBrk="1" hangingPunct="1">
              <a:lnSpc>
                <a:spcPct val="80000"/>
              </a:lnSpc>
            </a:pPr>
            <a:endParaRPr lang="en-US" sz="2400" dirty="0" smtClean="0"/>
          </a:p>
        </p:txBody>
      </p:sp>
      <p:sp>
        <p:nvSpPr>
          <p:cNvPr id="12292" name="Line 4"/>
          <p:cNvSpPr>
            <a:spLocks noChangeShapeType="1"/>
          </p:cNvSpPr>
          <p:nvPr/>
        </p:nvSpPr>
        <p:spPr bwMode="auto">
          <a:xfrm>
            <a:off x="304800" y="6553200"/>
            <a:ext cx="8534400" cy="0"/>
          </a:xfrm>
          <a:prstGeom prst="line">
            <a:avLst/>
          </a:prstGeom>
          <a:noFill/>
          <a:ln w="25400">
            <a:solidFill>
              <a:schemeClr val="hlink"/>
            </a:solidFill>
            <a:round/>
            <a:headEnd/>
            <a:tailEnd/>
          </a:ln>
        </p:spPr>
        <p:txBody>
          <a:bodyPr wrap="none" anchor="ctr"/>
          <a:lstStyle/>
          <a:p>
            <a:endParaRPr lang="en-US"/>
          </a:p>
        </p:txBody>
      </p:sp>
      <p:sp>
        <p:nvSpPr>
          <p:cNvPr id="12293" name="Text Box 6"/>
          <p:cNvSpPr txBox="1">
            <a:spLocks noChangeArrowheads="1"/>
          </p:cNvSpPr>
          <p:nvPr/>
        </p:nvSpPr>
        <p:spPr bwMode="auto">
          <a:xfrm>
            <a:off x="225425" y="6597650"/>
            <a:ext cx="5486400" cy="260350"/>
          </a:xfrm>
          <a:prstGeom prst="rect">
            <a:avLst/>
          </a:prstGeom>
          <a:noFill/>
          <a:ln w="9525">
            <a:noFill/>
            <a:miter lim="800000"/>
            <a:headEnd/>
            <a:tailEnd/>
          </a:ln>
        </p:spPr>
        <p:txBody>
          <a:bodyPr lIns="91429" tIns="45714" rIns="91429" bIns="45714" anchor="b">
            <a:spAutoFit/>
          </a:bodyPr>
          <a:lstStyle/>
          <a:p>
            <a:pPr eaLnBrk="0" hangingPunct="0"/>
            <a:r>
              <a:rPr lang="en-US" sz="1100">
                <a:solidFill>
                  <a:srgbClr val="000000"/>
                </a:solidFill>
                <a:latin typeface="Times New Roman" pitchFamily="18" charset="0"/>
              </a:rPr>
              <a:t>Copyright © 2008 Pearson Education, Inc., publishing as Pearson Benjamin Cummings</a:t>
            </a:r>
          </a:p>
        </p:txBody>
      </p:sp>
      <p:pic>
        <p:nvPicPr>
          <p:cNvPr id="12294" name="Picture 7" descr="BinaryFissionAnimationC2"/>
          <p:cNvPicPr>
            <a:picLocks noChangeAspect="1" noChangeArrowheads="1" noCrop="1"/>
          </p:cNvPicPr>
          <p:nvPr/>
        </p:nvPicPr>
        <p:blipFill>
          <a:blip r:embed="rId3"/>
          <a:srcRect/>
          <a:stretch>
            <a:fillRect/>
          </a:stretch>
        </p:blipFill>
        <p:spPr bwMode="auto">
          <a:xfrm>
            <a:off x="6496050" y="457200"/>
            <a:ext cx="2419350" cy="904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smtClean="0"/>
              <a:t>Binary Fission</a:t>
            </a:r>
          </a:p>
        </p:txBody>
      </p:sp>
      <p:pic>
        <p:nvPicPr>
          <p:cNvPr id="13315" name="Picture 3"/>
          <p:cNvPicPr>
            <a:picLocks noGrp="1" noChangeAspect="1" noChangeArrowheads="1"/>
          </p:cNvPicPr>
          <p:nvPr>
            <p:ph idx="1"/>
          </p:nvPr>
        </p:nvPicPr>
        <p:blipFill>
          <a:blip r:embed="rId2"/>
          <a:srcRect/>
          <a:stretch>
            <a:fillRect/>
          </a:stretch>
        </p:blipFill>
        <p:spPr>
          <a:xfrm>
            <a:off x="685800" y="1600200"/>
            <a:ext cx="4724400" cy="2754313"/>
          </a:xfrm>
        </p:spPr>
      </p:pic>
      <p:pic>
        <p:nvPicPr>
          <p:cNvPr id="13316" name="Picture 4"/>
          <p:cNvPicPr>
            <a:picLocks noChangeAspect="1" noChangeArrowheads="1"/>
          </p:cNvPicPr>
          <p:nvPr/>
        </p:nvPicPr>
        <p:blipFill>
          <a:blip r:embed="rId3"/>
          <a:srcRect/>
          <a:stretch>
            <a:fillRect/>
          </a:stretch>
        </p:blipFill>
        <p:spPr bwMode="auto">
          <a:xfrm>
            <a:off x="5029200" y="3630613"/>
            <a:ext cx="3924300" cy="3084512"/>
          </a:xfrm>
          <a:prstGeom prst="rect">
            <a:avLst/>
          </a:prstGeom>
          <a:noFill/>
          <a:ln w="9525">
            <a:noFill/>
            <a:miter lim="800000"/>
            <a:headEnd/>
            <a:tailEnd/>
          </a:ln>
        </p:spPr>
      </p:pic>
      <p:sp>
        <p:nvSpPr>
          <p:cNvPr id="13317" name="Rectangle 5"/>
          <p:cNvSpPr>
            <a:spLocks noChangeArrowheads="1"/>
          </p:cNvSpPr>
          <p:nvPr/>
        </p:nvSpPr>
        <p:spPr bwMode="auto">
          <a:xfrm>
            <a:off x="5410200" y="1600200"/>
            <a:ext cx="3429000" cy="822325"/>
          </a:xfrm>
          <a:prstGeom prst="rect">
            <a:avLst/>
          </a:prstGeom>
          <a:noFill/>
          <a:ln w="9525">
            <a:noFill/>
            <a:miter lim="800000"/>
            <a:headEnd/>
            <a:tailEnd/>
          </a:ln>
        </p:spPr>
        <p:txBody>
          <a:bodyPr anchor="ctr">
            <a:spAutoFit/>
          </a:bodyPr>
          <a:lstStyle/>
          <a:p>
            <a:r>
              <a:rPr lang="en-US" sz="1200"/>
              <a:t>Rod-Shaped Bacterium, </a:t>
            </a:r>
            <a:r>
              <a:rPr lang="en-US" sz="1200" i="1"/>
              <a:t>E. coli</a:t>
            </a:r>
            <a:r>
              <a:rPr lang="en-US" sz="1200"/>
              <a:t>, dividing by binary fission (TEM x92,750). This image is copyright Dennis Kunkel at </a:t>
            </a:r>
            <a:r>
              <a:rPr lang="en-US" sz="1200">
                <a:hlinkClick r:id="rId4"/>
              </a:rPr>
              <a:t>www.DennisKunkel.com</a:t>
            </a:r>
            <a:r>
              <a:rPr lang="en-US" sz="1200"/>
              <a:t>, </a:t>
            </a:r>
          </a:p>
        </p:txBody>
      </p:sp>
      <p:sp>
        <p:nvSpPr>
          <p:cNvPr id="13318" name="Rectangle 6"/>
          <p:cNvSpPr>
            <a:spLocks noChangeArrowheads="1"/>
          </p:cNvSpPr>
          <p:nvPr/>
        </p:nvSpPr>
        <p:spPr bwMode="auto">
          <a:xfrm>
            <a:off x="1219200" y="6019800"/>
            <a:ext cx="3775075" cy="639763"/>
          </a:xfrm>
          <a:prstGeom prst="rect">
            <a:avLst/>
          </a:prstGeom>
          <a:noFill/>
          <a:ln w="9525">
            <a:noFill/>
            <a:miter lim="800000"/>
            <a:headEnd/>
            <a:tailEnd/>
          </a:ln>
        </p:spPr>
        <p:txBody>
          <a:bodyPr anchor="ctr">
            <a:spAutoFit/>
          </a:bodyPr>
          <a:lstStyle/>
          <a:p>
            <a:r>
              <a:rPr lang="en-US" sz="1200"/>
              <a:t>Rod-Shaped Bacterium, hemorrhagic </a:t>
            </a:r>
            <a:r>
              <a:rPr lang="en-US" sz="1200" i="1"/>
              <a:t>E. coli</a:t>
            </a:r>
            <a:r>
              <a:rPr lang="en-US" sz="1200"/>
              <a:t>, strain 0157:H7 (division) (SEM x22,810). This image is copyright Dennis Kunkel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12_11BinaryFission_4-U"/>
          <p:cNvPicPr>
            <a:picLocks noChangeAspect="1" noChangeArrowheads="1"/>
          </p:cNvPicPr>
          <p:nvPr/>
        </p:nvPicPr>
        <p:blipFill>
          <a:blip r:embed="rId3"/>
          <a:srcRect/>
          <a:stretch>
            <a:fillRect/>
          </a:stretch>
        </p:blipFill>
        <p:spPr bwMode="auto">
          <a:xfrm>
            <a:off x="5281613" y="136525"/>
            <a:ext cx="3786187" cy="6584950"/>
          </a:xfrm>
          <a:prstGeom prst="rect">
            <a:avLst/>
          </a:prstGeom>
          <a:noFill/>
          <a:ln w="9525">
            <a:noFill/>
            <a:miter lim="800000"/>
            <a:headEnd/>
            <a:tailEnd/>
          </a:ln>
        </p:spPr>
      </p:pic>
      <p:sp>
        <p:nvSpPr>
          <p:cNvPr id="14339" name="Rectangle 3"/>
          <p:cNvSpPr>
            <a:spLocks noChangeArrowheads="1"/>
          </p:cNvSpPr>
          <p:nvPr/>
        </p:nvSpPr>
        <p:spPr bwMode="auto">
          <a:xfrm>
            <a:off x="152400" y="0"/>
            <a:ext cx="1981200" cy="304800"/>
          </a:xfrm>
          <a:prstGeom prst="rect">
            <a:avLst/>
          </a:prstGeom>
          <a:noFill/>
          <a:ln w="3175">
            <a:noFill/>
            <a:miter lim="800000"/>
            <a:headEnd/>
            <a:tailEnd/>
          </a:ln>
        </p:spPr>
        <p:txBody>
          <a:bodyPr/>
          <a:lstStyle/>
          <a:p>
            <a:pPr marL="450850" indent="-450850"/>
            <a:endParaRPr lang="en-US" sz="1400">
              <a:latin typeface="Times New Roman" pitchFamily="18" charset="0"/>
            </a:endParaRPr>
          </a:p>
        </p:txBody>
      </p:sp>
      <p:sp>
        <p:nvSpPr>
          <p:cNvPr id="23556" name="Text Box 4"/>
          <p:cNvSpPr txBox="1">
            <a:spLocks noChangeArrowheads="1"/>
          </p:cNvSpPr>
          <p:nvPr/>
        </p:nvSpPr>
        <p:spPr bwMode="auto">
          <a:xfrm>
            <a:off x="5322888" y="377825"/>
            <a:ext cx="1058862" cy="436563"/>
          </a:xfrm>
          <a:prstGeom prst="rect">
            <a:avLst/>
          </a:prstGeom>
          <a:noFill/>
          <a:ln w="9525">
            <a:noFill/>
            <a:miter lim="800000"/>
            <a:headEnd/>
            <a:tailEnd/>
          </a:ln>
        </p:spPr>
        <p:txBody>
          <a:bodyPr wrap="none" lIns="0" tIns="0" rIns="0" bIns="0"/>
          <a:lstStyle/>
          <a:p>
            <a:pPr eaLnBrk="0" hangingPunct="0">
              <a:lnSpc>
                <a:spcPct val="90000"/>
              </a:lnSpc>
            </a:pPr>
            <a:r>
              <a:rPr lang="en-US" sz="1600" b="1"/>
              <a:t>Origin of</a:t>
            </a:r>
          </a:p>
          <a:p>
            <a:pPr eaLnBrk="0" hangingPunct="0">
              <a:lnSpc>
                <a:spcPct val="90000"/>
              </a:lnSpc>
            </a:pPr>
            <a:r>
              <a:rPr lang="en-US" sz="1600" b="1"/>
              <a:t>replication</a:t>
            </a:r>
          </a:p>
        </p:txBody>
      </p:sp>
      <p:sp>
        <p:nvSpPr>
          <p:cNvPr id="23557" name="Text Box 5"/>
          <p:cNvSpPr txBox="1">
            <a:spLocks noChangeArrowheads="1"/>
          </p:cNvSpPr>
          <p:nvPr/>
        </p:nvSpPr>
        <p:spPr bwMode="auto">
          <a:xfrm>
            <a:off x="5819775" y="1414463"/>
            <a:ext cx="1122363" cy="423862"/>
          </a:xfrm>
          <a:prstGeom prst="rect">
            <a:avLst/>
          </a:prstGeom>
          <a:noFill/>
          <a:ln w="9525">
            <a:noFill/>
            <a:miter lim="800000"/>
            <a:headEnd/>
            <a:tailEnd/>
          </a:ln>
        </p:spPr>
        <p:txBody>
          <a:bodyPr wrap="none" lIns="0" tIns="0" rIns="0" bIns="0"/>
          <a:lstStyle/>
          <a:p>
            <a:pPr eaLnBrk="0" hangingPunct="0">
              <a:lnSpc>
                <a:spcPct val="90000"/>
              </a:lnSpc>
            </a:pPr>
            <a:r>
              <a:rPr lang="en-US" sz="1600" b="1"/>
              <a:t>Two copies</a:t>
            </a:r>
          </a:p>
          <a:p>
            <a:pPr eaLnBrk="0" hangingPunct="0">
              <a:lnSpc>
                <a:spcPct val="90000"/>
              </a:lnSpc>
            </a:pPr>
            <a:r>
              <a:rPr lang="en-US" sz="1600" b="1"/>
              <a:t>of origin</a:t>
            </a:r>
          </a:p>
        </p:txBody>
      </p:sp>
      <p:sp>
        <p:nvSpPr>
          <p:cNvPr id="23558" name="Text Box 6"/>
          <p:cNvSpPr txBox="1">
            <a:spLocks noChangeArrowheads="1"/>
          </p:cNvSpPr>
          <p:nvPr/>
        </p:nvSpPr>
        <p:spPr bwMode="auto">
          <a:xfrm>
            <a:off x="6072188" y="1055688"/>
            <a:ext cx="995362" cy="207962"/>
          </a:xfrm>
          <a:prstGeom prst="rect">
            <a:avLst/>
          </a:prstGeom>
          <a:noFill/>
          <a:ln w="9525">
            <a:noFill/>
            <a:miter lim="800000"/>
            <a:headEnd/>
            <a:tailEnd/>
          </a:ln>
        </p:spPr>
        <p:txBody>
          <a:bodyPr wrap="none" lIns="0" tIns="0" rIns="0" bIns="0"/>
          <a:lstStyle/>
          <a:p>
            <a:pPr eaLnBrk="0" hangingPunct="0">
              <a:lnSpc>
                <a:spcPct val="90000"/>
              </a:lnSpc>
            </a:pPr>
            <a:r>
              <a:rPr lang="en-US" sz="1600" b="1" i="1"/>
              <a:t>E. coli</a:t>
            </a:r>
            <a:r>
              <a:rPr lang="en-US" sz="1600" b="1"/>
              <a:t> cell</a:t>
            </a:r>
          </a:p>
        </p:txBody>
      </p:sp>
      <p:sp>
        <p:nvSpPr>
          <p:cNvPr id="23559" name="Text Box 7"/>
          <p:cNvSpPr txBox="1">
            <a:spLocks noChangeArrowheads="1"/>
          </p:cNvSpPr>
          <p:nvPr/>
        </p:nvSpPr>
        <p:spPr bwMode="auto">
          <a:xfrm>
            <a:off x="7626350" y="1173163"/>
            <a:ext cx="1270000" cy="419100"/>
          </a:xfrm>
          <a:prstGeom prst="rect">
            <a:avLst/>
          </a:prstGeom>
          <a:noFill/>
          <a:ln w="9525">
            <a:noFill/>
            <a:miter lim="800000"/>
            <a:headEnd/>
            <a:tailEnd/>
          </a:ln>
        </p:spPr>
        <p:txBody>
          <a:bodyPr wrap="none" lIns="0" tIns="0" rIns="0" bIns="0"/>
          <a:lstStyle/>
          <a:p>
            <a:pPr eaLnBrk="0" hangingPunct="0">
              <a:lnSpc>
                <a:spcPct val="90000"/>
              </a:lnSpc>
            </a:pPr>
            <a:r>
              <a:rPr lang="en-US" sz="1600" b="1"/>
              <a:t>Bacterial</a:t>
            </a:r>
          </a:p>
          <a:p>
            <a:pPr eaLnBrk="0" hangingPunct="0">
              <a:lnSpc>
                <a:spcPct val="90000"/>
              </a:lnSpc>
            </a:pPr>
            <a:r>
              <a:rPr lang="en-US" sz="1600" b="1"/>
              <a:t>chromosome</a:t>
            </a:r>
          </a:p>
        </p:txBody>
      </p:sp>
      <p:sp>
        <p:nvSpPr>
          <p:cNvPr id="23560" name="Text Box 8"/>
          <p:cNvSpPr txBox="1">
            <a:spLocks noChangeArrowheads="1"/>
          </p:cNvSpPr>
          <p:nvPr/>
        </p:nvSpPr>
        <p:spPr bwMode="auto">
          <a:xfrm>
            <a:off x="8012113" y="630238"/>
            <a:ext cx="1054100" cy="419100"/>
          </a:xfrm>
          <a:prstGeom prst="rect">
            <a:avLst/>
          </a:prstGeom>
          <a:noFill/>
          <a:ln w="9525">
            <a:noFill/>
            <a:miter lim="800000"/>
            <a:headEnd/>
            <a:tailEnd/>
          </a:ln>
        </p:spPr>
        <p:txBody>
          <a:bodyPr wrap="none" lIns="0" tIns="0" rIns="0" bIns="0"/>
          <a:lstStyle/>
          <a:p>
            <a:pPr eaLnBrk="0" hangingPunct="0">
              <a:lnSpc>
                <a:spcPct val="90000"/>
              </a:lnSpc>
            </a:pPr>
            <a:r>
              <a:rPr lang="en-US" sz="1600" b="1"/>
              <a:t>Plasma</a:t>
            </a:r>
          </a:p>
          <a:p>
            <a:pPr eaLnBrk="0" hangingPunct="0">
              <a:lnSpc>
                <a:spcPct val="90000"/>
              </a:lnSpc>
            </a:pPr>
            <a:r>
              <a:rPr lang="en-US" sz="1600" b="1"/>
              <a:t>membrane</a:t>
            </a:r>
          </a:p>
        </p:txBody>
      </p:sp>
      <p:sp>
        <p:nvSpPr>
          <p:cNvPr id="23561" name="Text Box 9"/>
          <p:cNvSpPr txBox="1">
            <a:spLocks noChangeArrowheads="1"/>
          </p:cNvSpPr>
          <p:nvPr/>
        </p:nvSpPr>
        <p:spPr bwMode="auto">
          <a:xfrm>
            <a:off x="7842250" y="185738"/>
            <a:ext cx="833438" cy="211137"/>
          </a:xfrm>
          <a:prstGeom prst="rect">
            <a:avLst/>
          </a:prstGeom>
          <a:noFill/>
          <a:ln w="9525">
            <a:noFill/>
            <a:miter lim="800000"/>
            <a:headEnd/>
            <a:tailEnd/>
          </a:ln>
        </p:spPr>
        <p:txBody>
          <a:bodyPr wrap="none" lIns="0" tIns="0" rIns="0" bIns="0"/>
          <a:lstStyle/>
          <a:p>
            <a:pPr eaLnBrk="0" hangingPunct="0">
              <a:lnSpc>
                <a:spcPct val="90000"/>
              </a:lnSpc>
            </a:pPr>
            <a:r>
              <a:rPr lang="en-US" sz="1600" b="1"/>
              <a:t>Cell wall</a:t>
            </a:r>
          </a:p>
        </p:txBody>
      </p:sp>
      <p:sp>
        <p:nvSpPr>
          <p:cNvPr id="14346" name="Line 10"/>
          <p:cNvSpPr>
            <a:spLocks noChangeShapeType="1"/>
          </p:cNvSpPr>
          <p:nvPr/>
        </p:nvSpPr>
        <p:spPr bwMode="auto">
          <a:xfrm>
            <a:off x="6151563" y="576263"/>
            <a:ext cx="371475" cy="109537"/>
          </a:xfrm>
          <a:prstGeom prst="line">
            <a:avLst/>
          </a:prstGeom>
          <a:noFill/>
          <a:ln w="25400">
            <a:solidFill>
              <a:schemeClr val="tx1"/>
            </a:solidFill>
            <a:round/>
            <a:headEnd/>
            <a:tailEnd/>
          </a:ln>
        </p:spPr>
        <p:txBody>
          <a:bodyPr wrap="none" anchor="ctr"/>
          <a:lstStyle/>
          <a:p>
            <a:endParaRPr lang="en-US"/>
          </a:p>
        </p:txBody>
      </p:sp>
      <p:sp>
        <p:nvSpPr>
          <p:cNvPr id="23563" name="Line 11"/>
          <p:cNvSpPr>
            <a:spLocks noChangeShapeType="1"/>
          </p:cNvSpPr>
          <p:nvPr/>
        </p:nvSpPr>
        <p:spPr bwMode="auto">
          <a:xfrm>
            <a:off x="7500938" y="812800"/>
            <a:ext cx="111125" cy="373063"/>
          </a:xfrm>
          <a:prstGeom prst="line">
            <a:avLst/>
          </a:prstGeom>
          <a:noFill/>
          <a:ln w="25400">
            <a:solidFill>
              <a:schemeClr val="tx1"/>
            </a:solidFill>
            <a:round/>
            <a:headEnd/>
            <a:tailEnd/>
          </a:ln>
        </p:spPr>
        <p:txBody>
          <a:bodyPr wrap="none" anchor="ctr"/>
          <a:lstStyle/>
          <a:p>
            <a:endParaRPr lang="en-US"/>
          </a:p>
        </p:txBody>
      </p:sp>
      <p:sp>
        <p:nvSpPr>
          <p:cNvPr id="23564" name="Line 12"/>
          <p:cNvSpPr>
            <a:spLocks noChangeShapeType="1"/>
          </p:cNvSpPr>
          <p:nvPr/>
        </p:nvSpPr>
        <p:spPr bwMode="auto">
          <a:xfrm flipV="1">
            <a:off x="7599363" y="309563"/>
            <a:ext cx="206375" cy="104775"/>
          </a:xfrm>
          <a:prstGeom prst="line">
            <a:avLst/>
          </a:prstGeom>
          <a:noFill/>
          <a:ln w="25400">
            <a:solidFill>
              <a:schemeClr val="tx1"/>
            </a:solidFill>
            <a:round/>
            <a:headEnd/>
            <a:tailEnd/>
          </a:ln>
        </p:spPr>
        <p:txBody>
          <a:bodyPr wrap="none" anchor="ctr"/>
          <a:lstStyle/>
          <a:p>
            <a:endParaRPr lang="en-US"/>
          </a:p>
        </p:txBody>
      </p:sp>
      <p:sp>
        <p:nvSpPr>
          <p:cNvPr id="23565" name="Line 13"/>
          <p:cNvSpPr>
            <a:spLocks noChangeShapeType="1"/>
          </p:cNvSpPr>
          <p:nvPr/>
        </p:nvSpPr>
        <p:spPr bwMode="auto">
          <a:xfrm flipV="1">
            <a:off x="7886700" y="744538"/>
            <a:ext cx="114300" cy="4762"/>
          </a:xfrm>
          <a:prstGeom prst="line">
            <a:avLst/>
          </a:prstGeom>
          <a:noFill/>
          <a:ln w="25400">
            <a:solidFill>
              <a:schemeClr val="tx1"/>
            </a:solidFill>
            <a:round/>
            <a:headEnd/>
            <a:tailEnd/>
          </a:ln>
        </p:spPr>
        <p:txBody>
          <a:bodyPr wrap="none" anchor="ctr"/>
          <a:lstStyle/>
          <a:p>
            <a:endParaRPr lang="en-US"/>
          </a:p>
        </p:txBody>
      </p:sp>
      <p:sp>
        <p:nvSpPr>
          <p:cNvPr id="23566" name="Line 14"/>
          <p:cNvSpPr>
            <a:spLocks noChangeShapeType="1"/>
          </p:cNvSpPr>
          <p:nvPr/>
        </p:nvSpPr>
        <p:spPr bwMode="auto">
          <a:xfrm flipH="1" flipV="1">
            <a:off x="6324600" y="1849438"/>
            <a:ext cx="258763" cy="304800"/>
          </a:xfrm>
          <a:prstGeom prst="line">
            <a:avLst/>
          </a:prstGeom>
          <a:noFill/>
          <a:ln w="25400">
            <a:solidFill>
              <a:schemeClr val="tx1"/>
            </a:solidFill>
            <a:round/>
            <a:headEnd/>
            <a:tailEnd/>
          </a:ln>
        </p:spPr>
        <p:txBody>
          <a:bodyPr wrap="none" anchor="ctr"/>
          <a:lstStyle/>
          <a:p>
            <a:endParaRPr lang="en-US"/>
          </a:p>
        </p:txBody>
      </p:sp>
      <p:sp>
        <p:nvSpPr>
          <p:cNvPr id="23567" name="Line 15"/>
          <p:cNvSpPr>
            <a:spLocks noChangeShapeType="1"/>
          </p:cNvSpPr>
          <p:nvPr/>
        </p:nvSpPr>
        <p:spPr bwMode="auto">
          <a:xfrm flipH="1" flipV="1">
            <a:off x="6323013" y="1846263"/>
            <a:ext cx="133350" cy="317500"/>
          </a:xfrm>
          <a:prstGeom prst="line">
            <a:avLst/>
          </a:prstGeom>
          <a:noFill/>
          <a:ln w="25400">
            <a:solidFill>
              <a:schemeClr val="tx1"/>
            </a:solidFill>
            <a:round/>
            <a:headEnd/>
            <a:tailEnd/>
          </a:ln>
        </p:spPr>
        <p:txBody>
          <a:bodyPr wrap="none" anchor="ctr"/>
          <a:lstStyle/>
          <a:p>
            <a:endParaRPr lang="en-US"/>
          </a:p>
        </p:txBody>
      </p:sp>
      <p:sp>
        <p:nvSpPr>
          <p:cNvPr id="23568" name="Text Box 16"/>
          <p:cNvSpPr txBox="1">
            <a:spLocks noChangeArrowheads="1"/>
          </p:cNvSpPr>
          <p:nvPr/>
        </p:nvSpPr>
        <p:spPr bwMode="auto">
          <a:xfrm>
            <a:off x="5942013" y="2925763"/>
            <a:ext cx="627062" cy="198437"/>
          </a:xfrm>
          <a:prstGeom prst="rect">
            <a:avLst/>
          </a:prstGeom>
          <a:noFill/>
          <a:ln w="9525">
            <a:noFill/>
            <a:miter lim="800000"/>
            <a:headEnd/>
            <a:tailEnd/>
          </a:ln>
        </p:spPr>
        <p:txBody>
          <a:bodyPr wrap="none" lIns="0" tIns="0" rIns="0" bIns="0"/>
          <a:lstStyle/>
          <a:p>
            <a:pPr eaLnBrk="0" hangingPunct="0">
              <a:lnSpc>
                <a:spcPct val="90000"/>
              </a:lnSpc>
            </a:pPr>
            <a:r>
              <a:rPr lang="en-US" sz="1600" b="1"/>
              <a:t>Origin</a:t>
            </a:r>
          </a:p>
        </p:txBody>
      </p:sp>
      <p:sp>
        <p:nvSpPr>
          <p:cNvPr id="23569" name="Text Box 17"/>
          <p:cNvSpPr txBox="1">
            <a:spLocks noChangeArrowheads="1"/>
          </p:cNvSpPr>
          <p:nvPr/>
        </p:nvSpPr>
        <p:spPr bwMode="auto">
          <a:xfrm>
            <a:off x="7750175" y="2924175"/>
            <a:ext cx="627063" cy="198438"/>
          </a:xfrm>
          <a:prstGeom prst="rect">
            <a:avLst/>
          </a:prstGeom>
          <a:noFill/>
          <a:ln w="9525">
            <a:noFill/>
            <a:miter lim="800000"/>
            <a:headEnd/>
            <a:tailEnd/>
          </a:ln>
        </p:spPr>
        <p:txBody>
          <a:bodyPr wrap="none" lIns="0" tIns="0" rIns="0" bIns="0"/>
          <a:lstStyle/>
          <a:p>
            <a:pPr eaLnBrk="0" hangingPunct="0">
              <a:lnSpc>
                <a:spcPct val="90000"/>
              </a:lnSpc>
            </a:pPr>
            <a:r>
              <a:rPr lang="en-US" sz="1600" b="1"/>
              <a:t>Origin</a:t>
            </a:r>
          </a:p>
        </p:txBody>
      </p:sp>
      <p:sp>
        <p:nvSpPr>
          <p:cNvPr id="23570" name="Line 18"/>
          <p:cNvSpPr>
            <a:spLocks noChangeShapeType="1"/>
          </p:cNvSpPr>
          <p:nvPr/>
        </p:nvSpPr>
        <p:spPr bwMode="auto">
          <a:xfrm>
            <a:off x="6281738" y="3200400"/>
            <a:ext cx="123825" cy="317500"/>
          </a:xfrm>
          <a:prstGeom prst="line">
            <a:avLst/>
          </a:prstGeom>
          <a:noFill/>
          <a:ln w="25400">
            <a:solidFill>
              <a:schemeClr val="tx1"/>
            </a:solidFill>
            <a:round/>
            <a:headEnd/>
            <a:tailEnd/>
          </a:ln>
        </p:spPr>
        <p:txBody>
          <a:bodyPr wrap="none" anchor="ctr"/>
          <a:lstStyle/>
          <a:p>
            <a:endParaRPr lang="en-US"/>
          </a:p>
        </p:txBody>
      </p:sp>
      <p:sp>
        <p:nvSpPr>
          <p:cNvPr id="23571" name="Line 19"/>
          <p:cNvSpPr>
            <a:spLocks noChangeShapeType="1"/>
          </p:cNvSpPr>
          <p:nvPr/>
        </p:nvSpPr>
        <p:spPr bwMode="auto">
          <a:xfrm flipH="1">
            <a:off x="8018463" y="3195638"/>
            <a:ext cx="76200" cy="327025"/>
          </a:xfrm>
          <a:prstGeom prst="line">
            <a:avLst/>
          </a:prstGeom>
          <a:noFill/>
          <a:ln w="25400">
            <a:solidFill>
              <a:schemeClr val="tx1"/>
            </a:solidFill>
            <a:round/>
            <a:headEnd/>
            <a:tailEnd/>
          </a:ln>
        </p:spPr>
        <p:txBody>
          <a:bodyPr wrap="none" anchor="ctr"/>
          <a:lstStyle/>
          <a:p>
            <a:endParaRPr lang="en-US"/>
          </a:p>
        </p:txBody>
      </p:sp>
      <p:sp>
        <p:nvSpPr>
          <p:cNvPr id="23572" name="Rectangle 20"/>
          <p:cNvSpPr>
            <a:spLocks noGrp="1" noChangeArrowheads="1"/>
          </p:cNvSpPr>
          <p:nvPr>
            <p:ph type="title"/>
          </p:nvPr>
        </p:nvSpPr>
        <p:spPr>
          <a:xfrm>
            <a:off x="914400" y="277813"/>
            <a:ext cx="4419600" cy="1143000"/>
          </a:xfrm>
        </p:spPr>
        <p:txBody>
          <a:bodyPr>
            <a:normAutofit fontScale="90000"/>
          </a:bodyPr>
          <a:lstStyle/>
          <a:p>
            <a:pPr eaLnBrk="1" hangingPunct="1"/>
            <a:r>
              <a:rPr lang="en-US" sz="3400" smtClean="0">
                <a:solidFill>
                  <a:srgbClr val="034694"/>
                </a:solidFill>
              </a:rPr>
              <a:t>Bacterial cell division by binary fission</a:t>
            </a:r>
            <a:br>
              <a:rPr lang="en-US" sz="3400" smtClean="0">
                <a:solidFill>
                  <a:srgbClr val="034694"/>
                </a:solidFill>
              </a:rPr>
            </a:br>
            <a:endParaRPr lang="en-US" sz="3400" smtClean="0">
              <a:solidFill>
                <a:srgbClr val="034694"/>
              </a:solidFill>
            </a:endParaRPr>
          </a:p>
        </p:txBody>
      </p:sp>
      <p:sp>
        <p:nvSpPr>
          <p:cNvPr id="23574" name="Rectangle 22"/>
          <p:cNvSpPr>
            <a:spLocks noGrp="1" noChangeArrowheads="1"/>
          </p:cNvSpPr>
          <p:nvPr>
            <p:ph type="body" sz="half" idx="1"/>
          </p:nvPr>
        </p:nvSpPr>
        <p:spPr>
          <a:xfrm>
            <a:off x="914400" y="1600200"/>
            <a:ext cx="4267200" cy="4530725"/>
          </a:xfrm>
        </p:spPr>
        <p:txBody>
          <a:bodyPr/>
          <a:lstStyle/>
          <a:p>
            <a:pPr marL="457200" indent="-457200" eaLnBrk="1" hangingPunct="1">
              <a:lnSpc>
                <a:spcPct val="90000"/>
              </a:lnSpc>
              <a:buFont typeface="Wingdings" pitchFamily="2" charset="2"/>
              <a:buAutoNum type="arabicPeriod"/>
            </a:pPr>
            <a:r>
              <a:rPr lang="en-US" sz="2000" smtClean="0"/>
              <a:t>Chromosome replication begin origin moves rapidly towards the other end of the cell.</a:t>
            </a:r>
          </a:p>
          <a:p>
            <a:pPr marL="457200" indent="-457200" eaLnBrk="1" hangingPunct="1">
              <a:lnSpc>
                <a:spcPct val="90000"/>
              </a:lnSpc>
              <a:buFont typeface="Wingdings" pitchFamily="2" charset="2"/>
              <a:buAutoNum type="arabicPeriod"/>
            </a:pPr>
            <a:endParaRPr lang="en-US" sz="2000" smtClean="0"/>
          </a:p>
          <a:p>
            <a:pPr marL="457200" indent="-457200" eaLnBrk="1" hangingPunct="1">
              <a:lnSpc>
                <a:spcPct val="90000"/>
              </a:lnSpc>
              <a:buFont typeface="Wingdings" pitchFamily="2" charset="2"/>
              <a:buAutoNum type="arabicPeriod"/>
            </a:pPr>
            <a:r>
              <a:rPr lang="en-US" sz="2000" smtClean="0"/>
              <a:t>Replication continues. Meanwhile, the cell elongates.</a:t>
            </a:r>
          </a:p>
          <a:p>
            <a:pPr marL="457200" indent="-457200" eaLnBrk="1" hangingPunct="1">
              <a:lnSpc>
                <a:spcPct val="90000"/>
              </a:lnSpc>
              <a:buFont typeface="Wingdings" pitchFamily="2" charset="2"/>
              <a:buAutoNum type="arabicPeriod"/>
            </a:pPr>
            <a:endParaRPr lang="en-US" sz="2000" smtClean="0"/>
          </a:p>
          <a:p>
            <a:pPr marL="457200" indent="-457200" eaLnBrk="1" hangingPunct="1">
              <a:lnSpc>
                <a:spcPct val="90000"/>
              </a:lnSpc>
              <a:buFont typeface="Wingdings" pitchFamily="2" charset="2"/>
              <a:buAutoNum type="arabicPeriod"/>
            </a:pPr>
            <a:r>
              <a:rPr lang="en-US" sz="2000" smtClean="0"/>
              <a:t>Replication finishes. Septum form.The plasma membrane grows inwards. Anew cell wall is deposited.</a:t>
            </a:r>
          </a:p>
          <a:p>
            <a:pPr marL="457200" indent="-457200" eaLnBrk="1" hangingPunct="1">
              <a:lnSpc>
                <a:spcPct val="90000"/>
              </a:lnSpc>
              <a:buFont typeface="Wingdings" pitchFamily="2" charset="2"/>
              <a:buAutoNum type="arabicPeriod"/>
            </a:pPr>
            <a:endParaRPr lang="en-US" sz="2000" smtClean="0"/>
          </a:p>
          <a:p>
            <a:pPr marL="457200" indent="-457200" eaLnBrk="1" hangingPunct="1">
              <a:lnSpc>
                <a:spcPct val="90000"/>
              </a:lnSpc>
              <a:buFont typeface="Wingdings" pitchFamily="2" charset="2"/>
              <a:buAutoNum type="arabicPeriod"/>
            </a:pPr>
            <a:r>
              <a:rPr lang="en-US" sz="2000" smtClean="0"/>
              <a:t>Two daughter cell result</a:t>
            </a:r>
          </a:p>
          <a:p>
            <a:pPr marL="457200" indent="-457200" eaLnBrk="1" hangingPunct="1">
              <a:lnSpc>
                <a:spcPct val="90000"/>
              </a:lnSpc>
              <a:buFont typeface="Wingdings" pitchFamily="2" charset="2"/>
              <a:buAutoNum type="arabicPeriod"/>
            </a:pPr>
            <a:endParaRPr lang="en-US" sz="2000" smtClean="0"/>
          </a:p>
        </p:txBody>
      </p:sp>
      <p:sp>
        <p:nvSpPr>
          <p:cNvPr id="23581" name="Text Box 29"/>
          <p:cNvSpPr txBox="1">
            <a:spLocks noChangeArrowheads="1"/>
          </p:cNvSpPr>
          <p:nvPr/>
        </p:nvSpPr>
        <p:spPr bwMode="auto">
          <a:xfrm>
            <a:off x="5257800" y="1981200"/>
            <a:ext cx="381000" cy="366713"/>
          </a:xfrm>
          <a:prstGeom prst="rect">
            <a:avLst/>
          </a:prstGeom>
          <a:solidFill>
            <a:srgbClr val="FFFF00"/>
          </a:solidFill>
          <a:ln w="9525">
            <a:noFill/>
            <a:miter lim="800000"/>
            <a:headEnd/>
            <a:tailEnd/>
          </a:ln>
        </p:spPr>
        <p:txBody>
          <a:bodyPr>
            <a:spAutoFit/>
          </a:bodyPr>
          <a:lstStyle/>
          <a:p>
            <a:pPr>
              <a:spcBef>
                <a:spcPct val="50000"/>
              </a:spcBef>
            </a:pPr>
            <a:r>
              <a:rPr lang="en-US">
                <a:solidFill>
                  <a:schemeClr val="accent2"/>
                </a:solidFill>
              </a:rPr>
              <a:t>1</a:t>
            </a:r>
          </a:p>
        </p:txBody>
      </p:sp>
      <p:sp>
        <p:nvSpPr>
          <p:cNvPr id="23582" name="Text Box 30"/>
          <p:cNvSpPr txBox="1">
            <a:spLocks noChangeArrowheads="1"/>
          </p:cNvSpPr>
          <p:nvPr/>
        </p:nvSpPr>
        <p:spPr bwMode="auto">
          <a:xfrm>
            <a:off x="5257800" y="3276600"/>
            <a:ext cx="381000" cy="366713"/>
          </a:xfrm>
          <a:prstGeom prst="rect">
            <a:avLst/>
          </a:prstGeom>
          <a:solidFill>
            <a:srgbClr val="FFFF00"/>
          </a:solidFill>
          <a:ln w="9525">
            <a:noFill/>
            <a:miter lim="800000"/>
            <a:headEnd/>
            <a:tailEnd/>
          </a:ln>
        </p:spPr>
        <p:txBody>
          <a:bodyPr>
            <a:spAutoFit/>
          </a:bodyPr>
          <a:lstStyle/>
          <a:p>
            <a:pPr>
              <a:spcBef>
                <a:spcPct val="50000"/>
              </a:spcBef>
            </a:pPr>
            <a:r>
              <a:rPr lang="en-US">
                <a:solidFill>
                  <a:schemeClr val="accent2"/>
                </a:solidFill>
              </a:rPr>
              <a:t>2</a:t>
            </a:r>
          </a:p>
        </p:txBody>
      </p:sp>
      <p:sp>
        <p:nvSpPr>
          <p:cNvPr id="23584" name="Text Box 32"/>
          <p:cNvSpPr txBox="1">
            <a:spLocks noChangeArrowheads="1"/>
          </p:cNvSpPr>
          <p:nvPr/>
        </p:nvSpPr>
        <p:spPr bwMode="auto">
          <a:xfrm>
            <a:off x="5257800" y="4648200"/>
            <a:ext cx="381000" cy="366713"/>
          </a:xfrm>
          <a:prstGeom prst="rect">
            <a:avLst/>
          </a:prstGeom>
          <a:solidFill>
            <a:srgbClr val="FFFF00"/>
          </a:solidFill>
          <a:ln w="9525">
            <a:noFill/>
            <a:miter lim="800000"/>
            <a:headEnd/>
            <a:tailEnd/>
          </a:ln>
        </p:spPr>
        <p:txBody>
          <a:bodyPr>
            <a:spAutoFit/>
          </a:bodyPr>
          <a:lstStyle/>
          <a:p>
            <a:pPr>
              <a:spcBef>
                <a:spcPct val="50000"/>
              </a:spcBef>
            </a:pPr>
            <a:r>
              <a:rPr lang="en-US">
                <a:solidFill>
                  <a:schemeClr val="accent2"/>
                </a:solidFill>
              </a:rPr>
              <a:t>3</a:t>
            </a:r>
          </a:p>
        </p:txBody>
      </p:sp>
      <p:sp>
        <p:nvSpPr>
          <p:cNvPr id="23585" name="Text Box 33"/>
          <p:cNvSpPr txBox="1">
            <a:spLocks noChangeArrowheads="1"/>
          </p:cNvSpPr>
          <p:nvPr/>
        </p:nvSpPr>
        <p:spPr bwMode="auto">
          <a:xfrm>
            <a:off x="5257800" y="6034088"/>
            <a:ext cx="381000" cy="366712"/>
          </a:xfrm>
          <a:prstGeom prst="rect">
            <a:avLst/>
          </a:prstGeom>
          <a:solidFill>
            <a:srgbClr val="FFFF00"/>
          </a:solidFill>
          <a:ln w="9525">
            <a:noFill/>
            <a:miter lim="800000"/>
            <a:headEnd/>
            <a:tailEnd/>
          </a:ln>
        </p:spPr>
        <p:txBody>
          <a:bodyPr>
            <a:spAutoFit/>
          </a:bodyPr>
          <a:lstStyle/>
          <a:p>
            <a:pPr>
              <a:spcBef>
                <a:spcPct val="50000"/>
              </a:spcBef>
            </a:pPr>
            <a:r>
              <a:rPr lang="en-US">
                <a:solidFill>
                  <a:schemeClr val="accent2"/>
                </a:solidFill>
              </a:rPr>
              <a:t>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3572"/>
                                        </p:tgtEl>
                                        <p:attrNameLst>
                                          <p:attrName>style.visibility</p:attrName>
                                        </p:attrNameLst>
                                      </p:cBhvr>
                                      <p:to>
                                        <p:strVal val="visible"/>
                                      </p:to>
                                    </p:set>
                                    <p:animEffect transition="in" filter="box(in)">
                                      <p:cBhvr>
                                        <p:cTn id="7" dur="500"/>
                                        <p:tgtEl>
                                          <p:spTgt spid="2357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23554"/>
                                        </p:tgtEl>
                                        <p:attrNameLst>
                                          <p:attrName>style.visibility</p:attrName>
                                        </p:attrNameLst>
                                      </p:cBhvr>
                                      <p:to>
                                        <p:strVal val="visible"/>
                                      </p:to>
                                    </p:set>
                                    <p:animEffect transition="in" filter="diamond(in)">
                                      <p:cBhvr>
                                        <p:cTn id="12" dur="2000"/>
                                        <p:tgtEl>
                                          <p:spTgt spid="23554"/>
                                        </p:tgtEl>
                                      </p:cBhvr>
                                    </p:animEffect>
                                  </p:childTnLst>
                                </p:cTn>
                              </p:par>
                              <p:par>
                                <p:cTn id="13" presetID="2" presetClass="entr" presetSubtype="4" fill="hold" grpId="0" nodeType="withEffect">
                                  <p:stCondLst>
                                    <p:cond delay="0"/>
                                  </p:stCondLst>
                                  <p:childTnLst>
                                    <p:set>
                                      <p:cBhvr>
                                        <p:cTn id="14" dur="1" fill="hold">
                                          <p:stCondLst>
                                            <p:cond delay="0"/>
                                          </p:stCondLst>
                                        </p:cTn>
                                        <p:tgtEl>
                                          <p:spTgt spid="23556"/>
                                        </p:tgtEl>
                                        <p:attrNameLst>
                                          <p:attrName>style.visibility</p:attrName>
                                        </p:attrNameLst>
                                      </p:cBhvr>
                                      <p:to>
                                        <p:strVal val="visible"/>
                                      </p:to>
                                    </p:set>
                                    <p:anim calcmode="lin" valueType="num">
                                      <p:cBhvr additive="base">
                                        <p:cTn id="15" dur="500" fill="hold"/>
                                        <p:tgtEl>
                                          <p:spTgt spid="23556"/>
                                        </p:tgtEl>
                                        <p:attrNameLst>
                                          <p:attrName>ppt_x</p:attrName>
                                        </p:attrNameLst>
                                      </p:cBhvr>
                                      <p:tavLst>
                                        <p:tav tm="0">
                                          <p:val>
                                            <p:strVal val="#ppt_x"/>
                                          </p:val>
                                        </p:tav>
                                        <p:tav tm="100000">
                                          <p:val>
                                            <p:strVal val="#ppt_x"/>
                                          </p:val>
                                        </p:tav>
                                      </p:tavLst>
                                    </p:anim>
                                    <p:anim calcmode="lin" valueType="num">
                                      <p:cBhvr additive="base">
                                        <p:cTn id="16" dur="500" fill="hold"/>
                                        <p:tgtEl>
                                          <p:spTgt spid="2355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3561"/>
                                        </p:tgtEl>
                                        <p:attrNameLst>
                                          <p:attrName>style.visibility</p:attrName>
                                        </p:attrNameLst>
                                      </p:cBhvr>
                                      <p:to>
                                        <p:strVal val="visible"/>
                                      </p:to>
                                    </p:set>
                                    <p:anim calcmode="lin" valueType="num">
                                      <p:cBhvr additive="base">
                                        <p:cTn id="19" dur="500" fill="hold"/>
                                        <p:tgtEl>
                                          <p:spTgt spid="23561"/>
                                        </p:tgtEl>
                                        <p:attrNameLst>
                                          <p:attrName>ppt_x</p:attrName>
                                        </p:attrNameLst>
                                      </p:cBhvr>
                                      <p:tavLst>
                                        <p:tav tm="0">
                                          <p:val>
                                            <p:strVal val="#ppt_x"/>
                                          </p:val>
                                        </p:tav>
                                        <p:tav tm="100000">
                                          <p:val>
                                            <p:strVal val="#ppt_x"/>
                                          </p:val>
                                        </p:tav>
                                      </p:tavLst>
                                    </p:anim>
                                    <p:anim calcmode="lin" valueType="num">
                                      <p:cBhvr additive="base">
                                        <p:cTn id="20" dur="500" fill="hold"/>
                                        <p:tgtEl>
                                          <p:spTgt spid="2356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3559"/>
                                        </p:tgtEl>
                                        <p:attrNameLst>
                                          <p:attrName>style.visibility</p:attrName>
                                        </p:attrNameLst>
                                      </p:cBhvr>
                                      <p:to>
                                        <p:strVal val="visible"/>
                                      </p:to>
                                    </p:set>
                                    <p:anim calcmode="lin" valueType="num">
                                      <p:cBhvr additive="base">
                                        <p:cTn id="23" dur="500" fill="hold"/>
                                        <p:tgtEl>
                                          <p:spTgt spid="23559"/>
                                        </p:tgtEl>
                                        <p:attrNameLst>
                                          <p:attrName>ppt_x</p:attrName>
                                        </p:attrNameLst>
                                      </p:cBhvr>
                                      <p:tavLst>
                                        <p:tav tm="0">
                                          <p:val>
                                            <p:strVal val="#ppt_x"/>
                                          </p:val>
                                        </p:tav>
                                        <p:tav tm="100000">
                                          <p:val>
                                            <p:strVal val="#ppt_x"/>
                                          </p:val>
                                        </p:tav>
                                      </p:tavLst>
                                    </p:anim>
                                    <p:anim calcmode="lin" valueType="num">
                                      <p:cBhvr additive="base">
                                        <p:cTn id="24" dur="500" fill="hold"/>
                                        <p:tgtEl>
                                          <p:spTgt spid="2355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3558"/>
                                        </p:tgtEl>
                                        <p:attrNameLst>
                                          <p:attrName>style.visibility</p:attrName>
                                        </p:attrNameLst>
                                      </p:cBhvr>
                                      <p:to>
                                        <p:strVal val="visible"/>
                                      </p:to>
                                    </p:set>
                                    <p:anim calcmode="lin" valueType="num">
                                      <p:cBhvr additive="base">
                                        <p:cTn id="27" dur="500" fill="hold"/>
                                        <p:tgtEl>
                                          <p:spTgt spid="23558"/>
                                        </p:tgtEl>
                                        <p:attrNameLst>
                                          <p:attrName>ppt_x</p:attrName>
                                        </p:attrNameLst>
                                      </p:cBhvr>
                                      <p:tavLst>
                                        <p:tav tm="0">
                                          <p:val>
                                            <p:strVal val="#ppt_x"/>
                                          </p:val>
                                        </p:tav>
                                        <p:tav tm="100000">
                                          <p:val>
                                            <p:strVal val="#ppt_x"/>
                                          </p:val>
                                        </p:tav>
                                      </p:tavLst>
                                    </p:anim>
                                    <p:anim calcmode="lin" valueType="num">
                                      <p:cBhvr additive="base">
                                        <p:cTn id="28" dur="500" fill="hold"/>
                                        <p:tgtEl>
                                          <p:spTgt spid="2355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3563"/>
                                        </p:tgtEl>
                                        <p:attrNameLst>
                                          <p:attrName>style.visibility</p:attrName>
                                        </p:attrNameLst>
                                      </p:cBhvr>
                                      <p:to>
                                        <p:strVal val="visible"/>
                                      </p:to>
                                    </p:set>
                                    <p:anim calcmode="lin" valueType="num">
                                      <p:cBhvr additive="base">
                                        <p:cTn id="31" dur="500" fill="hold"/>
                                        <p:tgtEl>
                                          <p:spTgt spid="23563"/>
                                        </p:tgtEl>
                                        <p:attrNameLst>
                                          <p:attrName>ppt_x</p:attrName>
                                        </p:attrNameLst>
                                      </p:cBhvr>
                                      <p:tavLst>
                                        <p:tav tm="0">
                                          <p:val>
                                            <p:strVal val="#ppt_x"/>
                                          </p:val>
                                        </p:tav>
                                        <p:tav tm="100000">
                                          <p:val>
                                            <p:strVal val="#ppt_x"/>
                                          </p:val>
                                        </p:tav>
                                      </p:tavLst>
                                    </p:anim>
                                    <p:anim calcmode="lin" valueType="num">
                                      <p:cBhvr additive="base">
                                        <p:cTn id="32" dur="500" fill="hold"/>
                                        <p:tgtEl>
                                          <p:spTgt spid="2356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3565"/>
                                        </p:tgtEl>
                                        <p:attrNameLst>
                                          <p:attrName>style.visibility</p:attrName>
                                        </p:attrNameLst>
                                      </p:cBhvr>
                                      <p:to>
                                        <p:strVal val="visible"/>
                                      </p:to>
                                    </p:set>
                                    <p:anim calcmode="lin" valueType="num">
                                      <p:cBhvr additive="base">
                                        <p:cTn id="35" dur="500" fill="hold"/>
                                        <p:tgtEl>
                                          <p:spTgt spid="23565"/>
                                        </p:tgtEl>
                                        <p:attrNameLst>
                                          <p:attrName>ppt_x</p:attrName>
                                        </p:attrNameLst>
                                      </p:cBhvr>
                                      <p:tavLst>
                                        <p:tav tm="0">
                                          <p:val>
                                            <p:strVal val="#ppt_x"/>
                                          </p:val>
                                        </p:tav>
                                        <p:tav tm="100000">
                                          <p:val>
                                            <p:strVal val="#ppt_x"/>
                                          </p:val>
                                        </p:tav>
                                      </p:tavLst>
                                    </p:anim>
                                    <p:anim calcmode="lin" valueType="num">
                                      <p:cBhvr additive="base">
                                        <p:cTn id="36" dur="500" fill="hold"/>
                                        <p:tgtEl>
                                          <p:spTgt spid="23565"/>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3564"/>
                                        </p:tgtEl>
                                        <p:attrNameLst>
                                          <p:attrName>style.visibility</p:attrName>
                                        </p:attrNameLst>
                                      </p:cBhvr>
                                      <p:to>
                                        <p:strVal val="visible"/>
                                      </p:to>
                                    </p:set>
                                    <p:anim calcmode="lin" valueType="num">
                                      <p:cBhvr additive="base">
                                        <p:cTn id="39" dur="500" fill="hold"/>
                                        <p:tgtEl>
                                          <p:spTgt spid="23564"/>
                                        </p:tgtEl>
                                        <p:attrNameLst>
                                          <p:attrName>ppt_x</p:attrName>
                                        </p:attrNameLst>
                                      </p:cBhvr>
                                      <p:tavLst>
                                        <p:tav tm="0">
                                          <p:val>
                                            <p:strVal val="#ppt_x"/>
                                          </p:val>
                                        </p:tav>
                                        <p:tav tm="100000">
                                          <p:val>
                                            <p:strVal val="#ppt_x"/>
                                          </p:val>
                                        </p:tav>
                                      </p:tavLst>
                                    </p:anim>
                                    <p:anim calcmode="lin" valueType="num">
                                      <p:cBhvr additive="base">
                                        <p:cTn id="40" dur="500" fill="hold"/>
                                        <p:tgtEl>
                                          <p:spTgt spid="23564"/>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23554"/>
                                        </p:tgtEl>
                                        <p:attrNameLst>
                                          <p:attrName>style.visibility</p:attrName>
                                        </p:attrNameLst>
                                      </p:cBhvr>
                                      <p:to>
                                        <p:strVal val="visible"/>
                                      </p:to>
                                    </p:set>
                                    <p:anim calcmode="lin" valueType="num">
                                      <p:cBhvr additive="base">
                                        <p:cTn id="43" dur="500" fill="hold"/>
                                        <p:tgtEl>
                                          <p:spTgt spid="23554"/>
                                        </p:tgtEl>
                                        <p:attrNameLst>
                                          <p:attrName>ppt_x</p:attrName>
                                        </p:attrNameLst>
                                      </p:cBhvr>
                                      <p:tavLst>
                                        <p:tav tm="0">
                                          <p:val>
                                            <p:strVal val="#ppt_x"/>
                                          </p:val>
                                        </p:tav>
                                        <p:tav tm="100000">
                                          <p:val>
                                            <p:strVal val="#ppt_x"/>
                                          </p:val>
                                        </p:tav>
                                      </p:tavLst>
                                    </p:anim>
                                    <p:anim calcmode="lin" valueType="num">
                                      <p:cBhvr additive="base">
                                        <p:cTn id="44" dur="500" fill="hold"/>
                                        <p:tgtEl>
                                          <p:spTgt spid="2355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557"/>
                                        </p:tgtEl>
                                        <p:attrNameLst>
                                          <p:attrName>style.visibility</p:attrName>
                                        </p:attrNameLst>
                                      </p:cBhvr>
                                      <p:to>
                                        <p:strVal val="visible"/>
                                      </p:to>
                                    </p:set>
                                    <p:anim calcmode="lin" valueType="num">
                                      <p:cBhvr additive="base">
                                        <p:cTn id="47" dur="500" fill="hold"/>
                                        <p:tgtEl>
                                          <p:spTgt spid="23557"/>
                                        </p:tgtEl>
                                        <p:attrNameLst>
                                          <p:attrName>ppt_x</p:attrName>
                                        </p:attrNameLst>
                                      </p:cBhvr>
                                      <p:tavLst>
                                        <p:tav tm="0">
                                          <p:val>
                                            <p:strVal val="#ppt_x"/>
                                          </p:val>
                                        </p:tav>
                                        <p:tav tm="100000">
                                          <p:val>
                                            <p:strVal val="#ppt_x"/>
                                          </p:val>
                                        </p:tav>
                                      </p:tavLst>
                                    </p:anim>
                                    <p:anim calcmode="lin" valueType="num">
                                      <p:cBhvr additive="base">
                                        <p:cTn id="48" dur="500" fill="hold"/>
                                        <p:tgtEl>
                                          <p:spTgt spid="2355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3560"/>
                                        </p:tgtEl>
                                        <p:attrNameLst>
                                          <p:attrName>style.visibility</p:attrName>
                                        </p:attrNameLst>
                                      </p:cBhvr>
                                      <p:to>
                                        <p:strVal val="visible"/>
                                      </p:to>
                                    </p:set>
                                    <p:anim calcmode="lin" valueType="num">
                                      <p:cBhvr additive="base">
                                        <p:cTn id="51" dur="500" fill="hold"/>
                                        <p:tgtEl>
                                          <p:spTgt spid="23560"/>
                                        </p:tgtEl>
                                        <p:attrNameLst>
                                          <p:attrName>ppt_x</p:attrName>
                                        </p:attrNameLst>
                                      </p:cBhvr>
                                      <p:tavLst>
                                        <p:tav tm="0">
                                          <p:val>
                                            <p:strVal val="#ppt_x"/>
                                          </p:val>
                                        </p:tav>
                                        <p:tav tm="100000">
                                          <p:val>
                                            <p:strVal val="#ppt_x"/>
                                          </p:val>
                                        </p:tav>
                                      </p:tavLst>
                                    </p:anim>
                                    <p:anim calcmode="lin" valueType="num">
                                      <p:cBhvr additive="base">
                                        <p:cTn id="52" dur="500" fill="hold"/>
                                        <p:tgtEl>
                                          <p:spTgt spid="23560"/>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566"/>
                                        </p:tgtEl>
                                        <p:attrNameLst>
                                          <p:attrName>style.visibility</p:attrName>
                                        </p:attrNameLst>
                                      </p:cBhvr>
                                      <p:to>
                                        <p:strVal val="visible"/>
                                      </p:to>
                                    </p:set>
                                    <p:anim calcmode="lin" valueType="num">
                                      <p:cBhvr additive="base">
                                        <p:cTn id="55" dur="500" fill="hold"/>
                                        <p:tgtEl>
                                          <p:spTgt spid="23566"/>
                                        </p:tgtEl>
                                        <p:attrNameLst>
                                          <p:attrName>ppt_x</p:attrName>
                                        </p:attrNameLst>
                                      </p:cBhvr>
                                      <p:tavLst>
                                        <p:tav tm="0">
                                          <p:val>
                                            <p:strVal val="#ppt_x"/>
                                          </p:val>
                                        </p:tav>
                                        <p:tav tm="100000">
                                          <p:val>
                                            <p:strVal val="#ppt_x"/>
                                          </p:val>
                                        </p:tav>
                                      </p:tavLst>
                                    </p:anim>
                                    <p:anim calcmode="lin" valueType="num">
                                      <p:cBhvr additive="base">
                                        <p:cTn id="56" dur="500" fill="hold"/>
                                        <p:tgtEl>
                                          <p:spTgt spid="23566"/>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3567"/>
                                        </p:tgtEl>
                                        <p:attrNameLst>
                                          <p:attrName>style.visibility</p:attrName>
                                        </p:attrNameLst>
                                      </p:cBhvr>
                                      <p:to>
                                        <p:strVal val="visible"/>
                                      </p:to>
                                    </p:set>
                                    <p:anim calcmode="lin" valueType="num">
                                      <p:cBhvr additive="base">
                                        <p:cTn id="59" dur="500" fill="hold"/>
                                        <p:tgtEl>
                                          <p:spTgt spid="23567"/>
                                        </p:tgtEl>
                                        <p:attrNameLst>
                                          <p:attrName>ppt_x</p:attrName>
                                        </p:attrNameLst>
                                      </p:cBhvr>
                                      <p:tavLst>
                                        <p:tav tm="0">
                                          <p:val>
                                            <p:strVal val="#ppt_x"/>
                                          </p:val>
                                        </p:tav>
                                        <p:tav tm="100000">
                                          <p:val>
                                            <p:strVal val="#ppt_x"/>
                                          </p:val>
                                        </p:tav>
                                      </p:tavLst>
                                    </p:anim>
                                    <p:anim calcmode="lin" valueType="num">
                                      <p:cBhvr additive="base">
                                        <p:cTn id="60" dur="500" fill="hold"/>
                                        <p:tgtEl>
                                          <p:spTgt spid="23567"/>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3570"/>
                                        </p:tgtEl>
                                        <p:attrNameLst>
                                          <p:attrName>style.visibility</p:attrName>
                                        </p:attrNameLst>
                                      </p:cBhvr>
                                      <p:to>
                                        <p:strVal val="visible"/>
                                      </p:to>
                                    </p:set>
                                    <p:anim calcmode="lin" valueType="num">
                                      <p:cBhvr additive="base">
                                        <p:cTn id="63" dur="500" fill="hold"/>
                                        <p:tgtEl>
                                          <p:spTgt spid="23570"/>
                                        </p:tgtEl>
                                        <p:attrNameLst>
                                          <p:attrName>ppt_x</p:attrName>
                                        </p:attrNameLst>
                                      </p:cBhvr>
                                      <p:tavLst>
                                        <p:tav tm="0">
                                          <p:val>
                                            <p:strVal val="#ppt_x"/>
                                          </p:val>
                                        </p:tav>
                                        <p:tav tm="100000">
                                          <p:val>
                                            <p:strVal val="#ppt_x"/>
                                          </p:val>
                                        </p:tav>
                                      </p:tavLst>
                                    </p:anim>
                                    <p:anim calcmode="lin" valueType="num">
                                      <p:cBhvr additive="base">
                                        <p:cTn id="64" dur="500" fill="hold"/>
                                        <p:tgtEl>
                                          <p:spTgt spid="2357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3571"/>
                                        </p:tgtEl>
                                        <p:attrNameLst>
                                          <p:attrName>style.visibility</p:attrName>
                                        </p:attrNameLst>
                                      </p:cBhvr>
                                      <p:to>
                                        <p:strVal val="visible"/>
                                      </p:to>
                                    </p:set>
                                    <p:anim calcmode="lin" valueType="num">
                                      <p:cBhvr additive="base">
                                        <p:cTn id="67" dur="500" fill="hold"/>
                                        <p:tgtEl>
                                          <p:spTgt spid="23571"/>
                                        </p:tgtEl>
                                        <p:attrNameLst>
                                          <p:attrName>ppt_x</p:attrName>
                                        </p:attrNameLst>
                                      </p:cBhvr>
                                      <p:tavLst>
                                        <p:tav tm="0">
                                          <p:val>
                                            <p:strVal val="#ppt_x"/>
                                          </p:val>
                                        </p:tav>
                                        <p:tav tm="100000">
                                          <p:val>
                                            <p:strVal val="#ppt_x"/>
                                          </p:val>
                                        </p:tav>
                                      </p:tavLst>
                                    </p:anim>
                                    <p:anim calcmode="lin" valueType="num">
                                      <p:cBhvr additive="base">
                                        <p:cTn id="68" dur="500" fill="hold"/>
                                        <p:tgtEl>
                                          <p:spTgt spid="2357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3569"/>
                                        </p:tgtEl>
                                        <p:attrNameLst>
                                          <p:attrName>style.visibility</p:attrName>
                                        </p:attrNameLst>
                                      </p:cBhvr>
                                      <p:to>
                                        <p:strVal val="visible"/>
                                      </p:to>
                                    </p:set>
                                    <p:anim calcmode="lin" valueType="num">
                                      <p:cBhvr additive="base">
                                        <p:cTn id="71" dur="500" fill="hold"/>
                                        <p:tgtEl>
                                          <p:spTgt spid="23569"/>
                                        </p:tgtEl>
                                        <p:attrNameLst>
                                          <p:attrName>ppt_x</p:attrName>
                                        </p:attrNameLst>
                                      </p:cBhvr>
                                      <p:tavLst>
                                        <p:tav tm="0">
                                          <p:val>
                                            <p:strVal val="#ppt_x"/>
                                          </p:val>
                                        </p:tav>
                                        <p:tav tm="100000">
                                          <p:val>
                                            <p:strVal val="#ppt_x"/>
                                          </p:val>
                                        </p:tav>
                                      </p:tavLst>
                                    </p:anim>
                                    <p:anim calcmode="lin" valueType="num">
                                      <p:cBhvr additive="base">
                                        <p:cTn id="72" dur="500" fill="hold"/>
                                        <p:tgtEl>
                                          <p:spTgt spid="2356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3568"/>
                                        </p:tgtEl>
                                        <p:attrNameLst>
                                          <p:attrName>style.visibility</p:attrName>
                                        </p:attrNameLst>
                                      </p:cBhvr>
                                      <p:to>
                                        <p:strVal val="visible"/>
                                      </p:to>
                                    </p:set>
                                    <p:anim calcmode="lin" valueType="num">
                                      <p:cBhvr additive="base">
                                        <p:cTn id="75" dur="500" fill="hold"/>
                                        <p:tgtEl>
                                          <p:spTgt spid="23568"/>
                                        </p:tgtEl>
                                        <p:attrNameLst>
                                          <p:attrName>ppt_x</p:attrName>
                                        </p:attrNameLst>
                                      </p:cBhvr>
                                      <p:tavLst>
                                        <p:tav tm="0">
                                          <p:val>
                                            <p:strVal val="#ppt_x"/>
                                          </p:val>
                                        </p:tav>
                                        <p:tav tm="100000">
                                          <p:val>
                                            <p:strVal val="#ppt_x"/>
                                          </p:val>
                                        </p:tav>
                                      </p:tavLst>
                                    </p:anim>
                                    <p:anim calcmode="lin" valueType="num">
                                      <p:cBhvr additive="base">
                                        <p:cTn id="76" dur="500" fill="hold"/>
                                        <p:tgtEl>
                                          <p:spTgt spid="23568"/>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12" presetClass="entr" presetSubtype="4" fill="hold" grpId="0" nodeType="clickEffect">
                                  <p:stCondLst>
                                    <p:cond delay="0"/>
                                  </p:stCondLst>
                                  <p:childTnLst>
                                    <p:set>
                                      <p:cBhvr>
                                        <p:cTn id="80" dur="1" fill="hold">
                                          <p:stCondLst>
                                            <p:cond delay="0"/>
                                          </p:stCondLst>
                                        </p:cTn>
                                        <p:tgtEl>
                                          <p:spTgt spid="23581"/>
                                        </p:tgtEl>
                                        <p:attrNameLst>
                                          <p:attrName>style.visibility</p:attrName>
                                        </p:attrNameLst>
                                      </p:cBhvr>
                                      <p:to>
                                        <p:strVal val="visible"/>
                                      </p:to>
                                    </p:set>
                                    <p:animEffect transition="in" filter="slide(fromBottom)">
                                      <p:cBhvr>
                                        <p:cTn id="81" dur="500"/>
                                        <p:tgtEl>
                                          <p:spTgt spid="23581"/>
                                        </p:tgtEl>
                                      </p:cBhvr>
                                    </p:animEffect>
                                  </p:childTnLst>
                                </p:cTn>
                              </p:par>
                              <p:par>
                                <p:cTn id="82" presetID="12" presetClass="entr" presetSubtype="4" fill="hold" grpId="0" nodeType="withEffect">
                                  <p:stCondLst>
                                    <p:cond delay="0"/>
                                  </p:stCondLst>
                                  <p:childTnLst>
                                    <p:set>
                                      <p:cBhvr>
                                        <p:cTn id="83" dur="1" fill="hold">
                                          <p:stCondLst>
                                            <p:cond delay="0"/>
                                          </p:stCondLst>
                                        </p:cTn>
                                        <p:tgtEl>
                                          <p:spTgt spid="23582"/>
                                        </p:tgtEl>
                                        <p:attrNameLst>
                                          <p:attrName>style.visibility</p:attrName>
                                        </p:attrNameLst>
                                      </p:cBhvr>
                                      <p:to>
                                        <p:strVal val="visible"/>
                                      </p:to>
                                    </p:set>
                                    <p:animEffect transition="in" filter="slide(fromBottom)">
                                      <p:cBhvr>
                                        <p:cTn id="84" dur="500"/>
                                        <p:tgtEl>
                                          <p:spTgt spid="23582"/>
                                        </p:tgtEl>
                                      </p:cBhvr>
                                    </p:animEffect>
                                  </p:childTnLst>
                                </p:cTn>
                              </p:par>
                              <p:par>
                                <p:cTn id="85" presetID="12" presetClass="entr" presetSubtype="4" fill="hold" grpId="0" nodeType="withEffect">
                                  <p:stCondLst>
                                    <p:cond delay="0"/>
                                  </p:stCondLst>
                                  <p:childTnLst>
                                    <p:set>
                                      <p:cBhvr>
                                        <p:cTn id="86" dur="1" fill="hold">
                                          <p:stCondLst>
                                            <p:cond delay="0"/>
                                          </p:stCondLst>
                                        </p:cTn>
                                        <p:tgtEl>
                                          <p:spTgt spid="23585"/>
                                        </p:tgtEl>
                                        <p:attrNameLst>
                                          <p:attrName>style.visibility</p:attrName>
                                        </p:attrNameLst>
                                      </p:cBhvr>
                                      <p:to>
                                        <p:strVal val="visible"/>
                                      </p:to>
                                    </p:set>
                                    <p:animEffect transition="in" filter="slide(fromBottom)">
                                      <p:cBhvr>
                                        <p:cTn id="87" dur="500"/>
                                        <p:tgtEl>
                                          <p:spTgt spid="23585"/>
                                        </p:tgtEl>
                                      </p:cBhvr>
                                    </p:animEffect>
                                  </p:childTnLst>
                                </p:cTn>
                              </p:par>
                              <p:par>
                                <p:cTn id="88" presetID="12" presetClass="entr" presetSubtype="4" fill="hold" grpId="0" nodeType="withEffect">
                                  <p:stCondLst>
                                    <p:cond delay="0"/>
                                  </p:stCondLst>
                                  <p:childTnLst>
                                    <p:set>
                                      <p:cBhvr>
                                        <p:cTn id="89" dur="1" fill="hold">
                                          <p:stCondLst>
                                            <p:cond delay="0"/>
                                          </p:stCondLst>
                                        </p:cTn>
                                        <p:tgtEl>
                                          <p:spTgt spid="23584"/>
                                        </p:tgtEl>
                                        <p:attrNameLst>
                                          <p:attrName>style.visibility</p:attrName>
                                        </p:attrNameLst>
                                      </p:cBhvr>
                                      <p:to>
                                        <p:strVal val="visible"/>
                                      </p:to>
                                    </p:set>
                                    <p:animEffect transition="in" filter="slide(fromBottom)">
                                      <p:cBhvr>
                                        <p:cTn id="90" dur="500"/>
                                        <p:tgtEl>
                                          <p:spTgt spid="23584"/>
                                        </p:tgtEl>
                                      </p:cBhvr>
                                    </p:animEffect>
                                  </p:childTnLst>
                                </p:cTn>
                              </p:par>
                            </p:childTnLst>
                          </p:cTn>
                        </p:par>
                      </p:childTnLst>
                    </p:cTn>
                  </p:par>
                  <p:par>
                    <p:cTn id="91" fill="hold">
                      <p:stCondLst>
                        <p:cond delay="indefinite"/>
                      </p:stCondLst>
                      <p:childTnLst>
                        <p:par>
                          <p:cTn id="92" fill="hold">
                            <p:stCondLst>
                              <p:cond delay="0"/>
                            </p:stCondLst>
                            <p:childTnLst>
                              <p:par>
                                <p:cTn id="93" presetID="53" presetClass="entr" presetSubtype="0" fill="hold" nodeType="clickEffect">
                                  <p:stCondLst>
                                    <p:cond delay="0"/>
                                  </p:stCondLst>
                                  <p:childTnLst>
                                    <p:set>
                                      <p:cBhvr>
                                        <p:cTn id="94" dur="1" fill="hold">
                                          <p:stCondLst>
                                            <p:cond delay="0"/>
                                          </p:stCondLst>
                                        </p:cTn>
                                        <p:tgtEl>
                                          <p:spTgt spid="23574">
                                            <p:txEl>
                                              <p:pRg st="0" end="0"/>
                                            </p:txEl>
                                          </p:spTgt>
                                        </p:tgtEl>
                                        <p:attrNameLst>
                                          <p:attrName>style.visibility</p:attrName>
                                        </p:attrNameLst>
                                      </p:cBhvr>
                                      <p:to>
                                        <p:strVal val="visible"/>
                                      </p:to>
                                    </p:set>
                                    <p:anim calcmode="lin" valueType="num">
                                      <p:cBhvr>
                                        <p:cTn id="95" dur="500" fill="hold"/>
                                        <p:tgtEl>
                                          <p:spTgt spid="23574">
                                            <p:txEl>
                                              <p:pRg st="0" end="0"/>
                                            </p:txEl>
                                          </p:spTgt>
                                        </p:tgtEl>
                                        <p:attrNameLst>
                                          <p:attrName>ppt_w</p:attrName>
                                        </p:attrNameLst>
                                      </p:cBhvr>
                                      <p:tavLst>
                                        <p:tav tm="0">
                                          <p:val>
                                            <p:fltVal val="0"/>
                                          </p:val>
                                        </p:tav>
                                        <p:tav tm="100000">
                                          <p:val>
                                            <p:strVal val="#ppt_w"/>
                                          </p:val>
                                        </p:tav>
                                      </p:tavLst>
                                    </p:anim>
                                    <p:anim calcmode="lin" valueType="num">
                                      <p:cBhvr>
                                        <p:cTn id="96" dur="500" fill="hold"/>
                                        <p:tgtEl>
                                          <p:spTgt spid="23574">
                                            <p:txEl>
                                              <p:pRg st="0" end="0"/>
                                            </p:txEl>
                                          </p:spTgt>
                                        </p:tgtEl>
                                        <p:attrNameLst>
                                          <p:attrName>ppt_h</p:attrName>
                                        </p:attrNameLst>
                                      </p:cBhvr>
                                      <p:tavLst>
                                        <p:tav tm="0">
                                          <p:val>
                                            <p:fltVal val="0"/>
                                          </p:val>
                                        </p:tav>
                                        <p:tav tm="100000">
                                          <p:val>
                                            <p:strVal val="#ppt_h"/>
                                          </p:val>
                                        </p:tav>
                                      </p:tavLst>
                                    </p:anim>
                                    <p:animEffect transition="in" filter="fade">
                                      <p:cBhvr>
                                        <p:cTn id="97" dur="500"/>
                                        <p:tgtEl>
                                          <p:spTgt spid="23574">
                                            <p:txEl>
                                              <p:pRg st="0" end="0"/>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nodeType="clickEffect">
                                  <p:stCondLst>
                                    <p:cond delay="0"/>
                                  </p:stCondLst>
                                  <p:childTnLst>
                                    <p:set>
                                      <p:cBhvr>
                                        <p:cTn id="101" dur="1" fill="hold">
                                          <p:stCondLst>
                                            <p:cond delay="0"/>
                                          </p:stCondLst>
                                        </p:cTn>
                                        <p:tgtEl>
                                          <p:spTgt spid="23574">
                                            <p:txEl>
                                              <p:pRg st="2" end="2"/>
                                            </p:txEl>
                                          </p:spTgt>
                                        </p:tgtEl>
                                        <p:attrNameLst>
                                          <p:attrName>style.visibility</p:attrName>
                                        </p:attrNameLst>
                                      </p:cBhvr>
                                      <p:to>
                                        <p:strVal val="visible"/>
                                      </p:to>
                                    </p:set>
                                    <p:animEffect transition="in" filter="fade">
                                      <p:cBhvr>
                                        <p:cTn id="102" dur="2000"/>
                                        <p:tgtEl>
                                          <p:spTgt spid="23574">
                                            <p:txEl>
                                              <p:pRg st="2" end="2"/>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nodeType="clickEffect">
                                  <p:stCondLst>
                                    <p:cond delay="0"/>
                                  </p:stCondLst>
                                  <p:childTnLst>
                                    <p:set>
                                      <p:cBhvr>
                                        <p:cTn id="106" dur="1" fill="hold">
                                          <p:stCondLst>
                                            <p:cond delay="0"/>
                                          </p:stCondLst>
                                        </p:cTn>
                                        <p:tgtEl>
                                          <p:spTgt spid="23574">
                                            <p:txEl>
                                              <p:pRg st="4" end="4"/>
                                            </p:txEl>
                                          </p:spTgt>
                                        </p:tgtEl>
                                        <p:attrNameLst>
                                          <p:attrName>style.visibility</p:attrName>
                                        </p:attrNameLst>
                                      </p:cBhvr>
                                      <p:to>
                                        <p:strVal val="visible"/>
                                      </p:to>
                                    </p:set>
                                    <p:animEffect transition="in" filter="fade">
                                      <p:cBhvr>
                                        <p:cTn id="107" dur="2000"/>
                                        <p:tgtEl>
                                          <p:spTgt spid="23574">
                                            <p:txEl>
                                              <p:pRg st="4" end="4"/>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nodeType="clickEffect">
                                  <p:stCondLst>
                                    <p:cond delay="0"/>
                                  </p:stCondLst>
                                  <p:childTnLst>
                                    <p:set>
                                      <p:cBhvr>
                                        <p:cTn id="111" dur="1" fill="hold">
                                          <p:stCondLst>
                                            <p:cond delay="0"/>
                                          </p:stCondLst>
                                        </p:cTn>
                                        <p:tgtEl>
                                          <p:spTgt spid="23574">
                                            <p:txEl>
                                              <p:pRg st="6" end="6"/>
                                            </p:txEl>
                                          </p:spTgt>
                                        </p:tgtEl>
                                        <p:attrNameLst>
                                          <p:attrName>style.visibility</p:attrName>
                                        </p:attrNameLst>
                                      </p:cBhvr>
                                      <p:to>
                                        <p:strVal val="visible"/>
                                      </p:to>
                                    </p:set>
                                    <p:animEffect transition="in" filter="fade">
                                      <p:cBhvr>
                                        <p:cTn id="112" dur="2000"/>
                                        <p:tgtEl>
                                          <p:spTgt spid="2357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p:bldP spid="23557" grpId="0"/>
      <p:bldP spid="23558" grpId="0"/>
      <p:bldP spid="23559" grpId="0"/>
      <p:bldP spid="23560" grpId="0"/>
      <p:bldP spid="23561" grpId="0"/>
      <p:bldP spid="23563" grpId="0" animBg="1"/>
      <p:bldP spid="23564" grpId="0" animBg="1"/>
      <p:bldP spid="23565" grpId="0" animBg="1"/>
      <p:bldP spid="23566" grpId="0" animBg="1"/>
      <p:bldP spid="23567" grpId="0" animBg="1"/>
      <p:bldP spid="23568" grpId="0"/>
      <p:bldP spid="23569" grpId="0"/>
      <p:bldP spid="23570" grpId="0" animBg="1"/>
      <p:bldP spid="23571" grpId="0" animBg="1"/>
      <p:bldP spid="23572" grpId="0"/>
      <p:bldP spid="23581" grpId="0" animBg="1"/>
      <p:bldP spid="23582" grpId="0" animBg="1"/>
      <p:bldP spid="23584" grpId="0" animBg="1"/>
      <p:bldP spid="2358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z="1000" b="1" smtClean="0"/>
              <a:t>Electron micrograph of an ultra-thin section of a dividing pair of group A streptococci (20,000X). The cell surface fimbriae (fibrils) are evident. The bacterial cell wall is seen as the light staining region between the fibrils and the dark staining cell interior. Cell division in progress is indicated by the new septum formed between the two cells and by the indentation of the cell wall near the cell equator. The streptococcal cell diameter is equal to approximately one micron. Electron micrograph of </a:t>
            </a:r>
            <a:r>
              <a:rPr lang="en-US" sz="1000" b="1" i="1" smtClean="0"/>
              <a:t>Streptococcus pyogenes</a:t>
            </a:r>
            <a:r>
              <a:rPr lang="en-US" sz="1000" b="1" smtClean="0"/>
              <a:t> by Maria Fazio and Vincent A. Fischetti, Ph.D. with permission. </a:t>
            </a:r>
            <a:r>
              <a:rPr lang="en-US" sz="1000" b="1" smtClean="0">
                <a:hlinkClick r:id="rId2"/>
              </a:rPr>
              <a:t>The Laboratory of Bacterial Pathogenesis and Immunology</a:t>
            </a:r>
            <a:r>
              <a:rPr lang="en-US" sz="1000" b="1" smtClean="0"/>
              <a:t>, Rockefeller University.</a:t>
            </a:r>
            <a:r>
              <a:rPr lang="en-US" sz="1000" smtClean="0"/>
              <a:t/>
            </a:r>
            <a:br>
              <a:rPr lang="en-US" sz="1000" smtClean="0"/>
            </a:br>
            <a:endParaRPr lang="en-US" sz="1000" smtClean="0"/>
          </a:p>
        </p:txBody>
      </p:sp>
      <p:pic>
        <p:nvPicPr>
          <p:cNvPr id="15363" name="Picture 3"/>
          <p:cNvPicPr>
            <a:picLocks noGrp="1" noChangeAspect="1" noChangeArrowheads="1"/>
          </p:cNvPicPr>
          <p:nvPr>
            <p:ph idx="1"/>
          </p:nvPr>
        </p:nvPicPr>
        <p:blipFill>
          <a:blip r:embed="rId3"/>
          <a:stretch>
            <a:fillRect/>
          </a:stretch>
        </p:blipFill>
        <p:spPr>
          <a:xfrm>
            <a:off x="2548359" y="1600200"/>
            <a:ext cx="4047282" cy="4525963"/>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ChangeArrowheads="1"/>
          </p:cNvSpPr>
          <p:nvPr/>
        </p:nvSpPr>
        <p:spPr bwMode="auto">
          <a:xfrm>
            <a:off x="152400" y="0"/>
            <a:ext cx="1981200" cy="304800"/>
          </a:xfrm>
          <a:prstGeom prst="rect">
            <a:avLst/>
          </a:prstGeom>
          <a:noFill/>
          <a:ln w="3175">
            <a:noFill/>
            <a:miter lim="800000"/>
            <a:headEnd/>
            <a:tailEnd/>
          </a:ln>
        </p:spPr>
        <p:txBody>
          <a:bodyPr/>
          <a:lstStyle/>
          <a:p>
            <a:pPr marL="450850" indent="-450850"/>
            <a:endParaRPr lang="en-US" sz="1200">
              <a:latin typeface="Times New Roman" pitchFamily="18" charset="0"/>
            </a:endParaRPr>
          </a:p>
        </p:txBody>
      </p:sp>
      <p:sp>
        <p:nvSpPr>
          <p:cNvPr id="17411" name="Rectangle 27"/>
          <p:cNvSpPr>
            <a:spLocks noGrp="1" noChangeArrowheads="1"/>
          </p:cNvSpPr>
          <p:nvPr>
            <p:ph type="title"/>
          </p:nvPr>
        </p:nvSpPr>
        <p:spPr>
          <a:xfrm>
            <a:off x="685800" y="304800"/>
            <a:ext cx="8229600" cy="1143000"/>
          </a:xfrm>
        </p:spPr>
        <p:txBody>
          <a:bodyPr>
            <a:normAutofit fontScale="90000"/>
          </a:bodyPr>
          <a:lstStyle/>
          <a:p>
            <a:pPr eaLnBrk="1" hangingPunct="1"/>
            <a:r>
              <a:rPr lang="en-US" sz="3000" smtClean="0">
                <a:solidFill>
                  <a:srgbClr val="034694"/>
                </a:solidFill>
              </a:rPr>
              <a:t>A hypothetical sequence for the evolution of mitosis</a:t>
            </a:r>
            <a:br>
              <a:rPr lang="en-US" sz="3000" smtClean="0">
                <a:solidFill>
                  <a:srgbClr val="034694"/>
                </a:solidFill>
              </a:rPr>
            </a:br>
            <a:endParaRPr lang="en-US" sz="3000" smtClean="0">
              <a:solidFill>
                <a:srgbClr val="034694"/>
              </a:solidFill>
            </a:endParaRPr>
          </a:p>
        </p:txBody>
      </p:sp>
      <p:grpSp>
        <p:nvGrpSpPr>
          <p:cNvPr id="2" name="Group 60"/>
          <p:cNvGrpSpPr>
            <a:grpSpLocks/>
          </p:cNvGrpSpPr>
          <p:nvPr/>
        </p:nvGrpSpPr>
        <p:grpSpPr bwMode="auto">
          <a:xfrm>
            <a:off x="1066800" y="1443038"/>
            <a:ext cx="7750175" cy="5414962"/>
            <a:chOff x="864" y="490"/>
            <a:chExt cx="4882" cy="3556"/>
          </a:xfrm>
        </p:grpSpPr>
        <p:pic>
          <p:nvPicPr>
            <p:cNvPr id="17413" name="Picture 61"/>
            <p:cNvPicPr>
              <a:picLocks noChangeAspect="1" noChangeArrowheads="1"/>
            </p:cNvPicPr>
            <p:nvPr/>
          </p:nvPicPr>
          <p:blipFill>
            <a:blip r:embed="rId3"/>
            <a:srcRect/>
            <a:stretch>
              <a:fillRect/>
            </a:stretch>
          </p:blipFill>
          <p:spPr bwMode="auto">
            <a:xfrm>
              <a:off x="3855" y="941"/>
              <a:ext cx="1099" cy="3013"/>
            </a:xfrm>
            <a:prstGeom prst="rect">
              <a:avLst/>
            </a:prstGeom>
            <a:noFill/>
            <a:ln w="9525">
              <a:noFill/>
              <a:miter lim="800000"/>
              <a:headEnd/>
              <a:tailEnd/>
            </a:ln>
          </p:spPr>
        </p:pic>
        <p:sp>
          <p:nvSpPr>
            <p:cNvPr id="17414" name="Text Box 62"/>
            <p:cNvSpPr txBox="1">
              <a:spLocks noChangeArrowheads="1"/>
            </p:cNvSpPr>
            <p:nvPr/>
          </p:nvSpPr>
          <p:spPr bwMode="auto">
            <a:xfrm>
              <a:off x="1009" y="3110"/>
              <a:ext cx="2273" cy="780"/>
            </a:xfrm>
            <a:prstGeom prst="rect">
              <a:avLst/>
            </a:prstGeom>
            <a:noFill/>
            <a:ln w="34925">
              <a:noFill/>
              <a:miter lim="800000"/>
              <a:headEnd/>
              <a:tailEnd/>
            </a:ln>
          </p:spPr>
          <p:txBody>
            <a:bodyPr lIns="92075" tIns="46038" rIns="92075" bIns="46038" anchor="ctr">
              <a:spAutoFit/>
            </a:bodyPr>
            <a:lstStyle/>
            <a:p>
              <a:pPr eaLnBrk="0" hangingPunct="0">
                <a:spcBef>
                  <a:spcPct val="50000"/>
                </a:spcBef>
              </a:pPr>
              <a:r>
                <a:rPr kumimoji="1" lang="en-US" sz="1200" b="1"/>
                <a:t>Most eukaryotes.</a:t>
              </a:r>
              <a:r>
                <a:rPr kumimoji="1" lang="en-US" sz="1200"/>
                <a:t> In most other eukaryotes, including plants and animals, the spindle forms outside the nucleus, and the nuclear envelope breaks down during mitosis. Microtubules separate the chromosomes, and the nuclear envelope then re-forms.</a:t>
              </a:r>
            </a:p>
          </p:txBody>
        </p:sp>
        <p:sp>
          <p:nvSpPr>
            <p:cNvPr id="17415" name="Text Box 63"/>
            <p:cNvSpPr txBox="1">
              <a:spLocks noChangeArrowheads="1"/>
            </p:cNvSpPr>
            <p:nvPr/>
          </p:nvSpPr>
          <p:spPr bwMode="auto">
            <a:xfrm>
              <a:off x="1016" y="1328"/>
              <a:ext cx="2533" cy="1080"/>
            </a:xfrm>
            <a:prstGeom prst="rect">
              <a:avLst/>
            </a:prstGeom>
            <a:noFill/>
            <a:ln w="34925">
              <a:noFill/>
              <a:miter lim="800000"/>
              <a:headEnd/>
              <a:tailEnd/>
            </a:ln>
          </p:spPr>
          <p:txBody>
            <a:bodyPr lIns="92075" tIns="46038" rIns="92075" bIns="46038" anchor="ctr">
              <a:spAutoFit/>
            </a:bodyPr>
            <a:lstStyle/>
            <a:p>
              <a:pPr eaLnBrk="0" hangingPunct="0">
                <a:spcBef>
                  <a:spcPct val="50000"/>
                </a:spcBef>
              </a:pPr>
              <a:r>
                <a:rPr kumimoji="1" lang="en-US" sz="1200" b="1"/>
                <a:t>Dinoflagellates.</a:t>
              </a:r>
              <a:r>
                <a:rPr kumimoji="1" lang="en-US" sz="1200"/>
                <a:t> In unicellular protists called dinoflagellates, the nuclear envelope remains intact during cell division, and the chromosomes attach to the nuclear envelope. Microtubules pass through the nucleus inside cytoplasmic tunnels, reinforcing the spatial orientation of the nucleus, which then divides in a fission process reminiscent of bacterial division.</a:t>
              </a:r>
            </a:p>
            <a:p>
              <a:pPr eaLnBrk="0" hangingPunct="0">
                <a:spcBef>
                  <a:spcPct val="50000"/>
                </a:spcBef>
              </a:pPr>
              <a:endParaRPr kumimoji="1" lang="en-US" sz="1200"/>
            </a:p>
          </p:txBody>
        </p:sp>
        <p:sp>
          <p:nvSpPr>
            <p:cNvPr id="17416" name="Text Box 64"/>
            <p:cNvSpPr txBox="1">
              <a:spLocks noChangeArrowheads="1"/>
            </p:cNvSpPr>
            <p:nvPr/>
          </p:nvSpPr>
          <p:spPr bwMode="auto">
            <a:xfrm>
              <a:off x="1016" y="2289"/>
              <a:ext cx="2358" cy="780"/>
            </a:xfrm>
            <a:prstGeom prst="rect">
              <a:avLst/>
            </a:prstGeom>
            <a:noFill/>
            <a:ln w="34925">
              <a:noFill/>
              <a:miter lim="800000"/>
              <a:headEnd/>
              <a:tailEnd/>
            </a:ln>
          </p:spPr>
          <p:txBody>
            <a:bodyPr lIns="92075" tIns="46038" rIns="92075" bIns="46038" anchor="ctr">
              <a:spAutoFit/>
            </a:bodyPr>
            <a:lstStyle/>
            <a:p>
              <a:pPr eaLnBrk="0" hangingPunct="0">
                <a:spcBef>
                  <a:spcPct val="50000"/>
                </a:spcBef>
              </a:pPr>
              <a:r>
                <a:rPr kumimoji="1" lang="en-US" sz="1200" b="1"/>
                <a:t>Diatoms. </a:t>
              </a:r>
              <a:r>
                <a:rPr kumimoji="1" lang="en-US" sz="1200"/>
                <a:t>In another group of unicellular protists, the diatoms, the nuclear envelope also remains intact during cell division. But in these organisms, the microtubules form a spindle </a:t>
              </a:r>
              <a:r>
                <a:rPr kumimoji="1" lang="en-US" sz="1200" i="1"/>
                <a:t>within</a:t>
              </a:r>
              <a:r>
                <a:rPr kumimoji="1" lang="en-US" sz="1200"/>
                <a:t> the nucleus. Microtubules separate the chromosomes, and the nucleus splits into two daughter nuclei.</a:t>
              </a:r>
            </a:p>
          </p:txBody>
        </p:sp>
        <p:sp>
          <p:nvSpPr>
            <p:cNvPr id="17417" name="Text Box 65"/>
            <p:cNvSpPr txBox="1">
              <a:spLocks noChangeArrowheads="1"/>
            </p:cNvSpPr>
            <p:nvPr/>
          </p:nvSpPr>
          <p:spPr bwMode="auto">
            <a:xfrm>
              <a:off x="1016" y="490"/>
              <a:ext cx="2489" cy="1381"/>
            </a:xfrm>
            <a:prstGeom prst="rect">
              <a:avLst/>
            </a:prstGeom>
            <a:noFill/>
            <a:ln w="34925">
              <a:noFill/>
              <a:miter lim="800000"/>
              <a:headEnd/>
              <a:tailEnd/>
            </a:ln>
          </p:spPr>
          <p:txBody>
            <a:bodyPr lIns="92075" tIns="46038" rIns="92075" bIns="46038" anchor="ctr">
              <a:spAutoFit/>
            </a:bodyPr>
            <a:lstStyle/>
            <a:p>
              <a:pPr eaLnBrk="0" hangingPunct="0">
                <a:spcBef>
                  <a:spcPct val="50000"/>
                </a:spcBef>
              </a:pPr>
              <a:endParaRPr kumimoji="1" lang="en-US" sz="1200" b="1"/>
            </a:p>
            <a:p>
              <a:pPr eaLnBrk="0" hangingPunct="0">
                <a:spcBef>
                  <a:spcPct val="50000"/>
                </a:spcBef>
              </a:pPr>
              <a:r>
                <a:rPr kumimoji="1" lang="en-US" sz="1200" b="1"/>
                <a:t>Prokaryotes.</a:t>
              </a:r>
              <a:r>
                <a:rPr kumimoji="1" lang="en-US" sz="1200"/>
                <a:t> During binary fission, the origins of the daughter chromosomes move to opposite ends of the cell. The mechanism is not fully understood, but proteins may anchor the daughter chromosomes to specific sites on the plasma membrane.</a:t>
              </a:r>
            </a:p>
            <a:p>
              <a:pPr eaLnBrk="0" hangingPunct="0">
                <a:spcBef>
                  <a:spcPct val="50000"/>
                </a:spcBef>
              </a:pPr>
              <a:endParaRPr kumimoji="1" lang="en-US" sz="1200"/>
            </a:p>
            <a:p>
              <a:pPr eaLnBrk="0" hangingPunct="0">
                <a:spcBef>
                  <a:spcPct val="50000"/>
                </a:spcBef>
              </a:pPr>
              <a:endParaRPr kumimoji="1" lang="en-US" sz="1200"/>
            </a:p>
            <a:p>
              <a:pPr eaLnBrk="0" hangingPunct="0">
                <a:spcBef>
                  <a:spcPct val="50000"/>
                </a:spcBef>
              </a:pPr>
              <a:endParaRPr kumimoji="1" lang="en-US" sz="1200"/>
            </a:p>
          </p:txBody>
        </p:sp>
        <p:sp>
          <p:nvSpPr>
            <p:cNvPr id="17418" name="Text Box 66"/>
            <p:cNvSpPr txBox="1">
              <a:spLocks noChangeArrowheads="1"/>
            </p:cNvSpPr>
            <p:nvPr/>
          </p:nvSpPr>
          <p:spPr bwMode="auto">
            <a:xfrm>
              <a:off x="868" y="846"/>
              <a:ext cx="233" cy="181"/>
            </a:xfrm>
            <a:prstGeom prst="rect">
              <a:avLst/>
            </a:prstGeom>
            <a:noFill/>
            <a:ln w="34925">
              <a:noFill/>
              <a:miter lim="800000"/>
              <a:headEnd/>
              <a:tailEnd/>
            </a:ln>
          </p:spPr>
          <p:txBody>
            <a:bodyPr wrap="none" lIns="92075" tIns="46038" rIns="92075" bIns="46038" anchor="ctr">
              <a:spAutoFit/>
            </a:bodyPr>
            <a:lstStyle/>
            <a:p>
              <a:pPr algn="ctr" eaLnBrk="0" hangingPunct="0">
                <a:spcBef>
                  <a:spcPct val="50000"/>
                </a:spcBef>
              </a:pPr>
              <a:r>
                <a:rPr kumimoji="1" lang="en-US" sz="1200" b="1"/>
                <a:t>(a)</a:t>
              </a:r>
            </a:p>
          </p:txBody>
        </p:sp>
        <p:sp>
          <p:nvSpPr>
            <p:cNvPr id="17419" name="Text Box 67"/>
            <p:cNvSpPr txBox="1">
              <a:spLocks noChangeArrowheads="1"/>
            </p:cNvSpPr>
            <p:nvPr/>
          </p:nvSpPr>
          <p:spPr bwMode="auto">
            <a:xfrm>
              <a:off x="868" y="1425"/>
              <a:ext cx="239" cy="180"/>
            </a:xfrm>
            <a:prstGeom prst="rect">
              <a:avLst/>
            </a:prstGeom>
            <a:noFill/>
            <a:ln w="34925">
              <a:noFill/>
              <a:miter lim="800000"/>
              <a:headEnd/>
              <a:tailEnd/>
            </a:ln>
          </p:spPr>
          <p:txBody>
            <a:bodyPr wrap="none" lIns="92075" tIns="46038" rIns="92075" bIns="46038" anchor="ctr">
              <a:spAutoFit/>
            </a:bodyPr>
            <a:lstStyle/>
            <a:p>
              <a:pPr algn="ctr" eaLnBrk="0" hangingPunct="0">
                <a:spcBef>
                  <a:spcPct val="50000"/>
                </a:spcBef>
              </a:pPr>
              <a:r>
                <a:rPr kumimoji="1" lang="en-US" sz="1200" b="1"/>
                <a:t>(b)</a:t>
              </a:r>
            </a:p>
          </p:txBody>
        </p:sp>
        <p:sp>
          <p:nvSpPr>
            <p:cNvPr id="17420" name="Text Box 68"/>
            <p:cNvSpPr txBox="1">
              <a:spLocks noChangeArrowheads="1"/>
            </p:cNvSpPr>
            <p:nvPr/>
          </p:nvSpPr>
          <p:spPr bwMode="auto">
            <a:xfrm>
              <a:off x="868" y="2297"/>
              <a:ext cx="233" cy="180"/>
            </a:xfrm>
            <a:prstGeom prst="rect">
              <a:avLst/>
            </a:prstGeom>
            <a:noFill/>
            <a:ln w="34925">
              <a:noFill/>
              <a:miter lim="800000"/>
              <a:headEnd/>
              <a:tailEnd/>
            </a:ln>
          </p:spPr>
          <p:txBody>
            <a:bodyPr wrap="none" lIns="92075" tIns="46038" rIns="92075" bIns="46038" anchor="ctr">
              <a:spAutoFit/>
            </a:bodyPr>
            <a:lstStyle/>
            <a:p>
              <a:pPr algn="ctr" eaLnBrk="0" hangingPunct="0">
                <a:spcBef>
                  <a:spcPct val="50000"/>
                </a:spcBef>
              </a:pPr>
              <a:r>
                <a:rPr kumimoji="1" lang="en-US" sz="1200" b="1"/>
                <a:t>(c)</a:t>
              </a:r>
            </a:p>
          </p:txBody>
        </p:sp>
        <p:sp>
          <p:nvSpPr>
            <p:cNvPr id="17421" name="Text Box 69"/>
            <p:cNvSpPr txBox="1">
              <a:spLocks noChangeArrowheads="1"/>
            </p:cNvSpPr>
            <p:nvPr/>
          </p:nvSpPr>
          <p:spPr bwMode="auto">
            <a:xfrm>
              <a:off x="864" y="3113"/>
              <a:ext cx="239" cy="180"/>
            </a:xfrm>
            <a:prstGeom prst="rect">
              <a:avLst/>
            </a:prstGeom>
            <a:noFill/>
            <a:ln w="34925">
              <a:noFill/>
              <a:miter lim="800000"/>
              <a:headEnd/>
              <a:tailEnd/>
            </a:ln>
          </p:spPr>
          <p:txBody>
            <a:bodyPr wrap="none" lIns="92075" tIns="46038" rIns="92075" bIns="46038" anchor="ctr">
              <a:spAutoFit/>
            </a:bodyPr>
            <a:lstStyle/>
            <a:p>
              <a:pPr algn="ctr" eaLnBrk="0" hangingPunct="0">
                <a:spcBef>
                  <a:spcPct val="50000"/>
                </a:spcBef>
              </a:pPr>
              <a:r>
                <a:rPr kumimoji="1" lang="en-US" sz="1200" b="1"/>
                <a:t>(d)</a:t>
              </a:r>
            </a:p>
          </p:txBody>
        </p:sp>
        <p:sp>
          <p:nvSpPr>
            <p:cNvPr id="17422" name="Text Box 70"/>
            <p:cNvSpPr txBox="1">
              <a:spLocks noChangeArrowheads="1"/>
            </p:cNvSpPr>
            <p:nvPr/>
          </p:nvSpPr>
          <p:spPr bwMode="auto">
            <a:xfrm>
              <a:off x="5077" y="915"/>
              <a:ext cx="669" cy="300"/>
            </a:xfrm>
            <a:prstGeom prst="rect">
              <a:avLst/>
            </a:prstGeom>
            <a:noFill/>
            <a:ln w="34925">
              <a:noFill/>
              <a:miter lim="800000"/>
              <a:headEnd/>
              <a:tailEnd/>
            </a:ln>
          </p:spPr>
          <p:txBody>
            <a:bodyPr wrap="none" lIns="92075" tIns="46038" rIns="92075" bIns="46038" anchor="ctr">
              <a:spAutoFit/>
            </a:bodyPr>
            <a:lstStyle/>
            <a:p>
              <a:pPr eaLnBrk="0" hangingPunct="0"/>
              <a:r>
                <a:rPr kumimoji="1" lang="en-US" sz="1200"/>
                <a:t>Bacterial</a:t>
              </a:r>
            </a:p>
            <a:p>
              <a:pPr eaLnBrk="0" hangingPunct="0"/>
              <a:r>
                <a:rPr kumimoji="1" lang="en-US" sz="1200"/>
                <a:t>chromosome</a:t>
              </a:r>
            </a:p>
          </p:txBody>
        </p:sp>
        <p:sp>
          <p:nvSpPr>
            <p:cNvPr id="17423" name="Text Box 71"/>
            <p:cNvSpPr txBox="1">
              <a:spLocks noChangeArrowheads="1"/>
            </p:cNvSpPr>
            <p:nvPr/>
          </p:nvSpPr>
          <p:spPr bwMode="auto">
            <a:xfrm>
              <a:off x="4944" y="1591"/>
              <a:ext cx="658" cy="180"/>
            </a:xfrm>
            <a:prstGeom prst="rect">
              <a:avLst/>
            </a:prstGeom>
            <a:noFill/>
            <a:ln w="34925">
              <a:noFill/>
              <a:miter lim="800000"/>
              <a:headEnd/>
              <a:tailEnd/>
            </a:ln>
          </p:spPr>
          <p:txBody>
            <a:bodyPr wrap="none" lIns="92075" tIns="46038" rIns="92075" bIns="46038" anchor="ctr">
              <a:spAutoFit/>
            </a:bodyPr>
            <a:lstStyle/>
            <a:p>
              <a:pPr eaLnBrk="0" hangingPunct="0"/>
              <a:r>
                <a:rPr kumimoji="1" lang="en-US" sz="1200"/>
                <a:t>Microtubules</a:t>
              </a:r>
            </a:p>
          </p:txBody>
        </p:sp>
        <p:sp>
          <p:nvSpPr>
            <p:cNvPr id="17424" name="Text Box 72"/>
            <p:cNvSpPr txBox="1">
              <a:spLocks noChangeArrowheads="1"/>
            </p:cNvSpPr>
            <p:nvPr/>
          </p:nvSpPr>
          <p:spPr bwMode="auto">
            <a:xfrm>
              <a:off x="4868" y="1926"/>
              <a:ext cx="718" cy="301"/>
            </a:xfrm>
            <a:prstGeom prst="rect">
              <a:avLst/>
            </a:prstGeom>
            <a:noFill/>
            <a:ln w="34925">
              <a:noFill/>
              <a:miter lim="800000"/>
              <a:headEnd/>
              <a:tailEnd/>
            </a:ln>
          </p:spPr>
          <p:txBody>
            <a:bodyPr wrap="none" lIns="92075" tIns="46038" rIns="92075" bIns="46038" anchor="ctr">
              <a:spAutoFit/>
            </a:bodyPr>
            <a:lstStyle/>
            <a:p>
              <a:pPr eaLnBrk="0" hangingPunct="0"/>
              <a:r>
                <a:rPr kumimoji="1" lang="en-US" sz="1200"/>
                <a:t>Intact nuclear </a:t>
              </a:r>
            </a:p>
            <a:p>
              <a:pPr eaLnBrk="0" hangingPunct="0"/>
              <a:r>
                <a:rPr kumimoji="1" lang="en-US" sz="1200"/>
                <a:t>envelope</a:t>
              </a:r>
            </a:p>
          </p:txBody>
        </p:sp>
        <p:sp>
          <p:nvSpPr>
            <p:cNvPr id="17425" name="Text Box 73"/>
            <p:cNvSpPr txBox="1">
              <a:spLocks noChangeArrowheads="1"/>
            </p:cNvSpPr>
            <p:nvPr/>
          </p:nvSpPr>
          <p:spPr bwMode="auto">
            <a:xfrm>
              <a:off x="4774" y="1316"/>
              <a:ext cx="738" cy="180"/>
            </a:xfrm>
            <a:prstGeom prst="rect">
              <a:avLst/>
            </a:prstGeom>
            <a:noFill/>
            <a:ln w="34925">
              <a:noFill/>
              <a:miter lim="800000"/>
              <a:headEnd/>
              <a:tailEnd/>
            </a:ln>
          </p:spPr>
          <p:txBody>
            <a:bodyPr wrap="none" lIns="92075" tIns="46038" rIns="92075" bIns="46038" anchor="ctr">
              <a:spAutoFit/>
            </a:bodyPr>
            <a:lstStyle/>
            <a:p>
              <a:pPr eaLnBrk="0" hangingPunct="0"/>
              <a:r>
                <a:rPr kumimoji="1" lang="en-US" sz="1200"/>
                <a:t>Chromosomes</a:t>
              </a:r>
            </a:p>
          </p:txBody>
        </p:sp>
        <p:sp>
          <p:nvSpPr>
            <p:cNvPr id="17426" name="Text Box 74"/>
            <p:cNvSpPr txBox="1">
              <a:spLocks noChangeArrowheads="1"/>
            </p:cNvSpPr>
            <p:nvPr/>
          </p:nvSpPr>
          <p:spPr bwMode="auto">
            <a:xfrm>
              <a:off x="4837" y="2356"/>
              <a:ext cx="658" cy="300"/>
            </a:xfrm>
            <a:prstGeom prst="rect">
              <a:avLst/>
            </a:prstGeom>
            <a:noFill/>
            <a:ln w="34925">
              <a:noFill/>
              <a:miter lim="800000"/>
              <a:headEnd/>
              <a:tailEnd/>
            </a:ln>
          </p:spPr>
          <p:txBody>
            <a:bodyPr wrap="none" lIns="92075" tIns="46038" rIns="92075" bIns="46038" anchor="ctr">
              <a:spAutoFit/>
            </a:bodyPr>
            <a:lstStyle/>
            <a:p>
              <a:pPr eaLnBrk="0" hangingPunct="0"/>
              <a:r>
                <a:rPr kumimoji="1" lang="en-US" sz="1200"/>
                <a:t>Kinetochore </a:t>
              </a:r>
            </a:p>
            <a:p>
              <a:pPr eaLnBrk="0" hangingPunct="0"/>
              <a:r>
                <a:rPr kumimoji="1" lang="en-US" sz="1200"/>
                <a:t>microtubules</a:t>
              </a:r>
            </a:p>
          </p:txBody>
        </p:sp>
        <p:sp>
          <p:nvSpPr>
            <p:cNvPr id="17427" name="Text Box 75"/>
            <p:cNvSpPr txBox="1">
              <a:spLocks noChangeArrowheads="1"/>
            </p:cNvSpPr>
            <p:nvPr/>
          </p:nvSpPr>
          <p:spPr bwMode="auto">
            <a:xfrm>
              <a:off x="4903" y="2742"/>
              <a:ext cx="691" cy="300"/>
            </a:xfrm>
            <a:prstGeom prst="rect">
              <a:avLst/>
            </a:prstGeom>
            <a:noFill/>
            <a:ln w="34925">
              <a:noFill/>
              <a:miter lim="800000"/>
              <a:headEnd/>
              <a:tailEnd/>
            </a:ln>
          </p:spPr>
          <p:txBody>
            <a:bodyPr wrap="none" lIns="92075" tIns="46038" rIns="92075" bIns="46038" anchor="ctr">
              <a:spAutoFit/>
            </a:bodyPr>
            <a:lstStyle/>
            <a:p>
              <a:pPr eaLnBrk="0" hangingPunct="0"/>
              <a:r>
                <a:rPr kumimoji="1" lang="en-US" sz="1200"/>
                <a:t>Intact nuclear</a:t>
              </a:r>
            </a:p>
            <a:p>
              <a:pPr eaLnBrk="0" hangingPunct="0"/>
              <a:r>
                <a:rPr kumimoji="1" lang="en-US" sz="1200"/>
                <a:t>envelope</a:t>
              </a:r>
            </a:p>
          </p:txBody>
        </p:sp>
        <p:sp>
          <p:nvSpPr>
            <p:cNvPr id="17428" name="Text Box 76"/>
            <p:cNvSpPr txBox="1">
              <a:spLocks noChangeArrowheads="1"/>
            </p:cNvSpPr>
            <p:nvPr/>
          </p:nvSpPr>
          <p:spPr bwMode="auto">
            <a:xfrm>
              <a:off x="4815" y="3084"/>
              <a:ext cx="658" cy="300"/>
            </a:xfrm>
            <a:prstGeom prst="rect">
              <a:avLst/>
            </a:prstGeom>
            <a:noFill/>
            <a:ln w="34925">
              <a:noFill/>
              <a:miter lim="800000"/>
              <a:headEnd/>
              <a:tailEnd/>
            </a:ln>
          </p:spPr>
          <p:txBody>
            <a:bodyPr wrap="none" lIns="92075" tIns="46038" rIns="92075" bIns="46038" anchor="ctr">
              <a:spAutoFit/>
            </a:bodyPr>
            <a:lstStyle/>
            <a:p>
              <a:pPr eaLnBrk="0" hangingPunct="0"/>
              <a:r>
                <a:rPr kumimoji="1" lang="en-US" sz="1200"/>
                <a:t>Kinetochore </a:t>
              </a:r>
            </a:p>
            <a:p>
              <a:pPr eaLnBrk="0" hangingPunct="0"/>
              <a:r>
                <a:rPr kumimoji="1" lang="en-US" sz="1200"/>
                <a:t>microtubules</a:t>
              </a:r>
            </a:p>
          </p:txBody>
        </p:sp>
        <p:sp>
          <p:nvSpPr>
            <p:cNvPr id="17429" name="Text Box 77"/>
            <p:cNvSpPr txBox="1">
              <a:spLocks noChangeArrowheads="1"/>
            </p:cNvSpPr>
            <p:nvPr/>
          </p:nvSpPr>
          <p:spPr bwMode="auto">
            <a:xfrm>
              <a:off x="4859" y="3746"/>
              <a:ext cx="843" cy="300"/>
            </a:xfrm>
            <a:prstGeom prst="rect">
              <a:avLst/>
            </a:prstGeom>
            <a:noFill/>
            <a:ln w="34925">
              <a:noFill/>
              <a:miter lim="800000"/>
              <a:headEnd/>
              <a:tailEnd/>
            </a:ln>
          </p:spPr>
          <p:txBody>
            <a:bodyPr wrap="none" lIns="92075" tIns="46038" rIns="92075" bIns="46038" anchor="ctr">
              <a:spAutoFit/>
            </a:bodyPr>
            <a:lstStyle/>
            <a:p>
              <a:pPr eaLnBrk="0" hangingPunct="0"/>
              <a:r>
                <a:rPr kumimoji="1" lang="en-US" sz="1200"/>
                <a:t>Fragments of</a:t>
              </a:r>
            </a:p>
            <a:p>
              <a:pPr eaLnBrk="0" hangingPunct="0"/>
              <a:r>
                <a:rPr kumimoji="1" lang="en-US" sz="1200"/>
                <a:t>nuclear envelope</a:t>
              </a:r>
            </a:p>
          </p:txBody>
        </p:sp>
        <p:sp>
          <p:nvSpPr>
            <p:cNvPr id="17430" name="Text Box 78"/>
            <p:cNvSpPr txBox="1">
              <a:spLocks noChangeArrowheads="1"/>
            </p:cNvSpPr>
            <p:nvPr/>
          </p:nvSpPr>
          <p:spPr bwMode="auto">
            <a:xfrm>
              <a:off x="5022" y="3500"/>
              <a:ext cx="637" cy="180"/>
            </a:xfrm>
            <a:prstGeom prst="rect">
              <a:avLst/>
            </a:prstGeom>
            <a:noFill/>
            <a:ln w="34925">
              <a:noFill/>
              <a:miter lim="800000"/>
              <a:headEnd/>
              <a:tailEnd/>
            </a:ln>
          </p:spPr>
          <p:txBody>
            <a:bodyPr wrap="none" lIns="92075" tIns="46038" rIns="92075" bIns="46038" anchor="ctr">
              <a:spAutoFit/>
            </a:bodyPr>
            <a:lstStyle/>
            <a:p>
              <a:pPr eaLnBrk="0" hangingPunct="0"/>
              <a:r>
                <a:rPr kumimoji="1" lang="en-US" sz="1200"/>
                <a:t>Centrosome</a:t>
              </a:r>
            </a:p>
          </p:txBody>
        </p:sp>
        <p:sp>
          <p:nvSpPr>
            <p:cNvPr id="17431" name="Line 79"/>
            <p:cNvSpPr>
              <a:spLocks noChangeShapeType="1"/>
            </p:cNvSpPr>
            <p:nvPr/>
          </p:nvSpPr>
          <p:spPr bwMode="auto">
            <a:xfrm flipV="1">
              <a:off x="4766" y="1020"/>
              <a:ext cx="337" cy="97"/>
            </a:xfrm>
            <a:prstGeom prst="line">
              <a:avLst/>
            </a:prstGeom>
            <a:noFill/>
            <a:ln w="25400">
              <a:solidFill>
                <a:schemeClr val="tx1"/>
              </a:solidFill>
              <a:round/>
              <a:headEnd/>
              <a:tailEnd/>
            </a:ln>
          </p:spPr>
          <p:txBody>
            <a:bodyPr wrap="none" lIns="92075" tIns="46038" rIns="92075" bIns="46038" anchor="ctr"/>
            <a:lstStyle/>
            <a:p>
              <a:endParaRPr lang="en-US"/>
            </a:p>
          </p:txBody>
        </p:sp>
        <p:sp>
          <p:nvSpPr>
            <p:cNvPr id="17432" name="Line 80"/>
            <p:cNvSpPr>
              <a:spLocks noChangeShapeType="1"/>
            </p:cNvSpPr>
            <p:nvPr/>
          </p:nvSpPr>
          <p:spPr bwMode="auto">
            <a:xfrm flipV="1">
              <a:off x="4241" y="1414"/>
              <a:ext cx="574" cy="326"/>
            </a:xfrm>
            <a:prstGeom prst="line">
              <a:avLst/>
            </a:prstGeom>
            <a:noFill/>
            <a:ln w="25400">
              <a:solidFill>
                <a:schemeClr val="tx1"/>
              </a:solidFill>
              <a:round/>
              <a:headEnd/>
              <a:tailEnd/>
            </a:ln>
          </p:spPr>
          <p:txBody>
            <a:bodyPr wrap="none" lIns="92075" tIns="46038" rIns="92075" bIns="46038" anchor="ctr"/>
            <a:lstStyle/>
            <a:p>
              <a:endParaRPr lang="en-US"/>
            </a:p>
          </p:txBody>
        </p:sp>
        <p:sp>
          <p:nvSpPr>
            <p:cNvPr id="17433" name="Line 81"/>
            <p:cNvSpPr>
              <a:spLocks noChangeShapeType="1"/>
            </p:cNvSpPr>
            <p:nvPr/>
          </p:nvSpPr>
          <p:spPr bwMode="auto">
            <a:xfrm flipV="1">
              <a:off x="4492" y="1422"/>
              <a:ext cx="319" cy="298"/>
            </a:xfrm>
            <a:prstGeom prst="line">
              <a:avLst/>
            </a:prstGeom>
            <a:noFill/>
            <a:ln w="25400">
              <a:solidFill>
                <a:schemeClr val="tx1"/>
              </a:solidFill>
              <a:round/>
              <a:headEnd/>
              <a:tailEnd/>
            </a:ln>
          </p:spPr>
          <p:txBody>
            <a:bodyPr wrap="none" lIns="92075" tIns="46038" rIns="92075" bIns="46038" anchor="ctr"/>
            <a:lstStyle/>
            <a:p>
              <a:endParaRPr lang="en-US"/>
            </a:p>
          </p:txBody>
        </p:sp>
        <p:sp>
          <p:nvSpPr>
            <p:cNvPr id="17434" name="Line 82"/>
            <p:cNvSpPr>
              <a:spLocks noChangeShapeType="1"/>
            </p:cNvSpPr>
            <p:nvPr/>
          </p:nvSpPr>
          <p:spPr bwMode="auto">
            <a:xfrm flipV="1">
              <a:off x="4728" y="1684"/>
              <a:ext cx="248" cy="141"/>
            </a:xfrm>
            <a:prstGeom prst="line">
              <a:avLst/>
            </a:prstGeom>
            <a:noFill/>
            <a:ln w="25400">
              <a:solidFill>
                <a:schemeClr val="tx1"/>
              </a:solidFill>
              <a:round/>
              <a:headEnd/>
              <a:tailEnd/>
            </a:ln>
          </p:spPr>
          <p:txBody>
            <a:bodyPr wrap="none" lIns="92075" tIns="46038" rIns="92075" bIns="46038" anchor="ctr"/>
            <a:lstStyle/>
            <a:p>
              <a:endParaRPr lang="en-US"/>
            </a:p>
          </p:txBody>
        </p:sp>
        <p:sp>
          <p:nvSpPr>
            <p:cNvPr id="17435" name="Line 83"/>
            <p:cNvSpPr>
              <a:spLocks noChangeShapeType="1"/>
            </p:cNvSpPr>
            <p:nvPr/>
          </p:nvSpPr>
          <p:spPr bwMode="auto">
            <a:xfrm flipV="1">
              <a:off x="4717" y="1682"/>
              <a:ext cx="259" cy="107"/>
            </a:xfrm>
            <a:prstGeom prst="line">
              <a:avLst/>
            </a:prstGeom>
            <a:noFill/>
            <a:ln w="25400">
              <a:solidFill>
                <a:schemeClr val="tx1"/>
              </a:solidFill>
              <a:round/>
              <a:headEnd/>
              <a:tailEnd/>
            </a:ln>
          </p:spPr>
          <p:txBody>
            <a:bodyPr wrap="none" lIns="92075" tIns="46038" rIns="92075" bIns="46038" anchor="ctr"/>
            <a:lstStyle/>
            <a:p>
              <a:endParaRPr lang="en-US"/>
            </a:p>
          </p:txBody>
        </p:sp>
        <p:sp>
          <p:nvSpPr>
            <p:cNvPr id="17436" name="Line 84"/>
            <p:cNvSpPr>
              <a:spLocks noChangeShapeType="1"/>
            </p:cNvSpPr>
            <p:nvPr/>
          </p:nvSpPr>
          <p:spPr bwMode="auto">
            <a:xfrm>
              <a:off x="4510" y="1989"/>
              <a:ext cx="378" cy="42"/>
            </a:xfrm>
            <a:prstGeom prst="line">
              <a:avLst/>
            </a:prstGeom>
            <a:noFill/>
            <a:ln w="25400">
              <a:solidFill>
                <a:schemeClr val="tx1"/>
              </a:solidFill>
              <a:round/>
              <a:headEnd/>
              <a:tailEnd/>
            </a:ln>
          </p:spPr>
          <p:txBody>
            <a:bodyPr wrap="none" lIns="92075" tIns="46038" rIns="92075" bIns="46038" anchor="ctr"/>
            <a:lstStyle/>
            <a:p>
              <a:endParaRPr lang="en-US"/>
            </a:p>
          </p:txBody>
        </p:sp>
        <p:sp>
          <p:nvSpPr>
            <p:cNvPr id="17437" name="Line 85"/>
            <p:cNvSpPr>
              <a:spLocks noChangeShapeType="1"/>
            </p:cNvSpPr>
            <p:nvPr/>
          </p:nvSpPr>
          <p:spPr bwMode="auto">
            <a:xfrm flipV="1">
              <a:off x="4641" y="2462"/>
              <a:ext cx="218" cy="175"/>
            </a:xfrm>
            <a:prstGeom prst="line">
              <a:avLst/>
            </a:prstGeom>
            <a:noFill/>
            <a:ln w="25400">
              <a:solidFill>
                <a:schemeClr val="tx1"/>
              </a:solidFill>
              <a:round/>
              <a:headEnd/>
              <a:tailEnd/>
            </a:ln>
          </p:spPr>
          <p:txBody>
            <a:bodyPr wrap="none" lIns="92075" tIns="46038" rIns="92075" bIns="46038" anchor="ctr"/>
            <a:lstStyle/>
            <a:p>
              <a:endParaRPr lang="en-US"/>
            </a:p>
          </p:txBody>
        </p:sp>
        <p:sp>
          <p:nvSpPr>
            <p:cNvPr id="17438" name="Line 86"/>
            <p:cNvSpPr>
              <a:spLocks noChangeShapeType="1"/>
            </p:cNvSpPr>
            <p:nvPr/>
          </p:nvSpPr>
          <p:spPr bwMode="auto">
            <a:xfrm>
              <a:off x="4692" y="2841"/>
              <a:ext cx="240" cy="0"/>
            </a:xfrm>
            <a:prstGeom prst="line">
              <a:avLst/>
            </a:prstGeom>
            <a:noFill/>
            <a:ln w="25400">
              <a:solidFill>
                <a:schemeClr val="tx1"/>
              </a:solidFill>
              <a:round/>
              <a:headEnd/>
              <a:tailEnd/>
            </a:ln>
          </p:spPr>
          <p:txBody>
            <a:bodyPr wrap="none" lIns="92075" tIns="46038" rIns="92075" bIns="46038" anchor="ctr"/>
            <a:lstStyle/>
            <a:p>
              <a:endParaRPr lang="en-US"/>
            </a:p>
          </p:txBody>
        </p:sp>
        <p:sp>
          <p:nvSpPr>
            <p:cNvPr id="17439" name="Line 87"/>
            <p:cNvSpPr>
              <a:spLocks noChangeShapeType="1"/>
            </p:cNvSpPr>
            <p:nvPr/>
          </p:nvSpPr>
          <p:spPr bwMode="auto">
            <a:xfrm flipV="1">
              <a:off x="4619" y="3241"/>
              <a:ext cx="218" cy="175"/>
            </a:xfrm>
            <a:prstGeom prst="line">
              <a:avLst/>
            </a:prstGeom>
            <a:noFill/>
            <a:ln w="25400">
              <a:solidFill>
                <a:schemeClr val="tx1"/>
              </a:solidFill>
              <a:round/>
              <a:headEnd/>
              <a:tailEnd/>
            </a:ln>
          </p:spPr>
          <p:txBody>
            <a:bodyPr wrap="none" lIns="92075" tIns="46038" rIns="92075" bIns="46038" anchor="ctr"/>
            <a:lstStyle/>
            <a:p>
              <a:endParaRPr lang="en-US"/>
            </a:p>
          </p:txBody>
        </p:sp>
        <p:sp>
          <p:nvSpPr>
            <p:cNvPr id="17440" name="Line 88"/>
            <p:cNvSpPr>
              <a:spLocks noChangeShapeType="1"/>
            </p:cNvSpPr>
            <p:nvPr/>
          </p:nvSpPr>
          <p:spPr bwMode="auto">
            <a:xfrm>
              <a:off x="4772" y="3605"/>
              <a:ext cx="240" cy="0"/>
            </a:xfrm>
            <a:prstGeom prst="line">
              <a:avLst/>
            </a:prstGeom>
            <a:noFill/>
            <a:ln w="25400">
              <a:solidFill>
                <a:schemeClr val="tx1"/>
              </a:solidFill>
              <a:round/>
              <a:headEnd/>
              <a:tailEnd/>
            </a:ln>
          </p:spPr>
          <p:txBody>
            <a:bodyPr wrap="none" lIns="92075" tIns="46038" rIns="92075" bIns="46038" anchor="ctr"/>
            <a:lstStyle/>
            <a:p>
              <a:endParaRPr lang="en-US"/>
            </a:p>
          </p:txBody>
        </p:sp>
        <p:sp>
          <p:nvSpPr>
            <p:cNvPr id="17441" name="Line 89"/>
            <p:cNvSpPr>
              <a:spLocks noChangeShapeType="1"/>
            </p:cNvSpPr>
            <p:nvPr/>
          </p:nvSpPr>
          <p:spPr bwMode="auto">
            <a:xfrm>
              <a:off x="4658" y="3785"/>
              <a:ext cx="218" cy="88"/>
            </a:xfrm>
            <a:prstGeom prst="line">
              <a:avLst/>
            </a:prstGeom>
            <a:noFill/>
            <a:ln w="25400">
              <a:solidFill>
                <a:schemeClr val="tx1"/>
              </a:solidFill>
              <a:round/>
              <a:headEnd/>
              <a:tailEnd/>
            </a:ln>
          </p:spPr>
          <p:txBody>
            <a:bodyPr wrap="none" lIns="92075" tIns="46038" rIns="92075" bIns="46038" anchor="ctr"/>
            <a:lstStyle/>
            <a:p>
              <a:endParaRPr lang="en-US"/>
            </a:p>
          </p:txBody>
        </p:sp>
        <p:sp>
          <p:nvSpPr>
            <p:cNvPr id="17442" name="Line 90"/>
            <p:cNvSpPr>
              <a:spLocks noChangeShapeType="1"/>
            </p:cNvSpPr>
            <p:nvPr/>
          </p:nvSpPr>
          <p:spPr bwMode="auto">
            <a:xfrm flipV="1">
              <a:off x="4556" y="3865"/>
              <a:ext cx="306" cy="11"/>
            </a:xfrm>
            <a:prstGeom prst="line">
              <a:avLst/>
            </a:prstGeom>
            <a:noFill/>
            <a:ln w="25400">
              <a:solidFill>
                <a:schemeClr val="tx1"/>
              </a:solidFill>
              <a:round/>
              <a:headEnd/>
              <a:tailEnd/>
            </a:ln>
          </p:spPr>
          <p:txBody>
            <a:bodyPr wrap="none" lIns="92075" tIns="46038" rIns="92075" bIns="46038" anchor="ctr"/>
            <a:lstStyle/>
            <a:p>
              <a:endParaRPr lang="en-US"/>
            </a:p>
          </p:txBody>
        </p:sp>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5"/>
          <p:cNvSpPr>
            <a:spLocks noGrp="1" noChangeArrowheads="1"/>
          </p:cNvSpPr>
          <p:nvPr>
            <p:ph type="title"/>
          </p:nvPr>
        </p:nvSpPr>
        <p:spPr>
          <a:xfrm>
            <a:off x="304800" y="304800"/>
            <a:ext cx="8915400" cy="1141413"/>
          </a:xfrm>
        </p:spPr>
        <p:txBody>
          <a:bodyPr/>
          <a:lstStyle/>
          <a:p>
            <a:pPr marL="57150" eaLnBrk="1" hangingPunct="1"/>
            <a:r>
              <a:rPr lang="en-US" sz="3000" smtClean="0"/>
              <a:t>Rapid reproduction, mutation, and genetic recombination promote genetic diversity in </a:t>
            </a:r>
            <a:r>
              <a:rPr lang="en-US" sz="2600" smtClean="0"/>
              <a:t>prokaryotes</a:t>
            </a:r>
          </a:p>
        </p:txBody>
      </p:sp>
      <p:sp>
        <p:nvSpPr>
          <p:cNvPr id="20482" name="Rectangle 2"/>
          <p:cNvSpPr>
            <a:spLocks noGrp="1" noChangeArrowheads="1"/>
          </p:cNvSpPr>
          <p:nvPr>
            <p:ph idx="1"/>
          </p:nvPr>
        </p:nvSpPr>
        <p:spPr>
          <a:xfrm>
            <a:off x="217488" y="1600200"/>
            <a:ext cx="8534400" cy="4425950"/>
          </a:xfrm>
        </p:spPr>
        <p:txBody>
          <a:bodyPr/>
          <a:lstStyle/>
          <a:p>
            <a:pPr eaLnBrk="1" hangingPunct="1">
              <a:buFont typeface="Times"/>
              <a:buChar char="•"/>
            </a:pPr>
            <a:r>
              <a:rPr lang="en-US" smtClean="0"/>
              <a:t>Prokaryotes have considerable genetic variation</a:t>
            </a:r>
          </a:p>
          <a:p>
            <a:pPr eaLnBrk="1" hangingPunct="1">
              <a:buFont typeface="Times"/>
              <a:buChar char="•"/>
            </a:pPr>
            <a:endParaRPr lang="en-US" smtClean="0"/>
          </a:p>
          <a:p>
            <a:pPr eaLnBrk="1" hangingPunct="1">
              <a:buFont typeface="Times"/>
              <a:buChar char="•"/>
            </a:pPr>
            <a:r>
              <a:rPr lang="en-US" smtClean="0"/>
              <a:t>Three factors contribute to this genetic diversity:</a:t>
            </a:r>
          </a:p>
          <a:p>
            <a:pPr lvl="1" eaLnBrk="1" hangingPunct="1">
              <a:buFont typeface="Times"/>
              <a:buChar char="–"/>
            </a:pPr>
            <a:r>
              <a:rPr lang="en-US" smtClean="0"/>
              <a:t>Rapid reproduction</a:t>
            </a:r>
          </a:p>
          <a:p>
            <a:pPr lvl="1" eaLnBrk="1" hangingPunct="1">
              <a:buFont typeface="Times"/>
              <a:buChar char="–"/>
            </a:pPr>
            <a:r>
              <a:rPr lang="en-US" smtClean="0"/>
              <a:t>Mutation</a:t>
            </a:r>
          </a:p>
          <a:p>
            <a:pPr lvl="1" eaLnBrk="1" hangingPunct="1">
              <a:buFont typeface="Times"/>
              <a:buChar char="–"/>
            </a:pPr>
            <a:r>
              <a:rPr lang="en-US" smtClean="0"/>
              <a:t>Genetic recombination</a:t>
            </a:r>
          </a:p>
        </p:txBody>
      </p:sp>
      <p:sp>
        <p:nvSpPr>
          <p:cNvPr id="20483" name="Rectangle 4"/>
          <p:cNvSpPr>
            <a:spLocks noChangeArrowheads="1"/>
          </p:cNvSpPr>
          <p:nvPr/>
        </p:nvSpPr>
        <p:spPr bwMode="auto">
          <a:xfrm>
            <a:off x="152400" y="903288"/>
            <a:ext cx="8839200" cy="152400"/>
          </a:xfrm>
          <a:prstGeom prst="rect">
            <a:avLst/>
          </a:prstGeom>
          <a:solidFill>
            <a:schemeClr val="bg1"/>
          </a:solidFill>
          <a:ln w="34925">
            <a:noFill/>
            <a:miter lim="800000"/>
            <a:headEnd/>
            <a:tailEnd/>
          </a:ln>
        </p:spPr>
        <p:txBody>
          <a:bodyPr wrap="none" lIns="92075" tIns="46038" rIns="92075" bIns="46038" anchor="ctr">
            <a:spAutoFit/>
          </a:bodyPr>
          <a:lstStyle/>
          <a:p>
            <a:endParaRPr lang="en-MY"/>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41288" y="73025"/>
            <a:ext cx="8534400" cy="503238"/>
          </a:xfrm>
        </p:spPr>
        <p:txBody>
          <a:bodyPr>
            <a:normAutofit fontScale="90000"/>
          </a:bodyPr>
          <a:lstStyle/>
          <a:p>
            <a:pPr eaLnBrk="1" hangingPunct="1"/>
            <a:r>
              <a:rPr lang="en-US" smtClean="0"/>
              <a:t>Rapid Reproduction and Mutation</a:t>
            </a:r>
          </a:p>
        </p:txBody>
      </p:sp>
      <p:sp>
        <p:nvSpPr>
          <p:cNvPr id="21507" name="Rectangle 3"/>
          <p:cNvSpPr>
            <a:spLocks noGrp="1" noChangeArrowheads="1"/>
          </p:cNvSpPr>
          <p:nvPr>
            <p:ph idx="1"/>
          </p:nvPr>
        </p:nvSpPr>
        <p:spPr>
          <a:xfrm>
            <a:off x="228600" y="1676400"/>
            <a:ext cx="8534400" cy="4737100"/>
          </a:xfrm>
        </p:spPr>
        <p:txBody>
          <a:bodyPr>
            <a:normAutofit lnSpcReduction="10000"/>
          </a:bodyPr>
          <a:lstStyle/>
          <a:p>
            <a:pPr eaLnBrk="1" hangingPunct="1">
              <a:buFont typeface="Times"/>
              <a:buChar char="•"/>
            </a:pPr>
            <a:r>
              <a:rPr lang="en-US" smtClean="0"/>
              <a:t>Prokaryotes reproduce by binary fission, and offspring cells are generally identical</a:t>
            </a:r>
          </a:p>
          <a:p>
            <a:pPr eaLnBrk="1" hangingPunct="1">
              <a:buFont typeface="Times"/>
              <a:buChar char="•"/>
            </a:pPr>
            <a:endParaRPr lang="en-US" smtClean="0"/>
          </a:p>
          <a:p>
            <a:pPr eaLnBrk="1" hangingPunct="1">
              <a:buFont typeface="Times"/>
              <a:buChar char="•"/>
            </a:pPr>
            <a:r>
              <a:rPr lang="en-US" smtClean="0"/>
              <a:t>Mutation rates during binary fission are low, but because of rapid reproduction, mutations can accumulate rapidly in a population</a:t>
            </a:r>
          </a:p>
          <a:p>
            <a:pPr eaLnBrk="1" hangingPunct="1">
              <a:buFont typeface="Times"/>
              <a:buChar char="•"/>
            </a:pPr>
            <a:endParaRPr lang="en-US" smtClean="0"/>
          </a:p>
          <a:p>
            <a:pPr eaLnBrk="1" hangingPunct="1">
              <a:buFont typeface="Times"/>
              <a:buChar char="•"/>
            </a:pPr>
            <a:r>
              <a:rPr lang="en-US" smtClean="0"/>
              <a:t>High diversity from mutations allows for rapid evolution</a:t>
            </a:r>
          </a:p>
          <a:p>
            <a:pPr eaLnBrk="1" hangingPunct="1">
              <a:buFont typeface="Times"/>
              <a:buChar char="•"/>
            </a:pPr>
            <a:endParaRPr lang="en-US"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30175" y="77788"/>
            <a:ext cx="8534400" cy="503237"/>
          </a:xfrm>
        </p:spPr>
        <p:txBody>
          <a:bodyPr>
            <a:normAutofit fontScale="90000"/>
          </a:bodyPr>
          <a:lstStyle/>
          <a:p>
            <a:pPr eaLnBrk="1" hangingPunct="1"/>
            <a:r>
              <a:rPr lang="en-US" smtClean="0"/>
              <a:t>Genetic Recombination</a:t>
            </a:r>
          </a:p>
        </p:txBody>
      </p:sp>
      <p:sp>
        <p:nvSpPr>
          <p:cNvPr id="22531" name="Rectangle 3"/>
          <p:cNvSpPr>
            <a:spLocks noGrp="1" noChangeArrowheads="1"/>
          </p:cNvSpPr>
          <p:nvPr>
            <p:ph idx="1"/>
          </p:nvPr>
        </p:nvSpPr>
        <p:spPr>
          <a:xfrm>
            <a:off x="152400" y="1600200"/>
            <a:ext cx="8534400" cy="2768600"/>
          </a:xfrm>
        </p:spPr>
        <p:txBody>
          <a:bodyPr>
            <a:normAutofit lnSpcReduction="10000"/>
          </a:bodyPr>
          <a:lstStyle/>
          <a:p>
            <a:pPr eaLnBrk="1" hangingPunct="1">
              <a:lnSpc>
                <a:spcPct val="90000"/>
              </a:lnSpc>
              <a:buFont typeface="Times"/>
              <a:buChar char="•"/>
            </a:pPr>
            <a:r>
              <a:rPr lang="en-US" smtClean="0"/>
              <a:t>Additional diversity arises from genetic recombination</a:t>
            </a:r>
          </a:p>
          <a:p>
            <a:pPr eaLnBrk="1" hangingPunct="1">
              <a:lnSpc>
                <a:spcPct val="90000"/>
              </a:lnSpc>
              <a:buFont typeface="Times"/>
              <a:buChar char="•"/>
            </a:pPr>
            <a:endParaRPr lang="en-US" smtClean="0"/>
          </a:p>
          <a:p>
            <a:pPr eaLnBrk="1" hangingPunct="1">
              <a:lnSpc>
                <a:spcPct val="90000"/>
              </a:lnSpc>
              <a:buFont typeface="Times"/>
              <a:buChar char="•"/>
            </a:pPr>
            <a:r>
              <a:rPr lang="en-US" smtClean="0"/>
              <a:t>Prokaryotic DNA from different individuals can be brought together by transformation, transduction, and conjugation</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762000" y="609600"/>
            <a:ext cx="8534400" cy="503238"/>
          </a:xfrm>
        </p:spPr>
        <p:txBody>
          <a:bodyPr>
            <a:normAutofit fontScale="90000"/>
          </a:bodyPr>
          <a:lstStyle/>
          <a:p>
            <a:pPr eaLnBrk="1" hangingPunct="1"/>
            <a:r>
              <a:rPr lang="en-US" sz="4600" smtClean="0"/>
              <a:t>Transformation and Transduction</a:t>
            </a:r>
          </a:p>
        </p:txBody>
      </p:sp>
      <p:sp>
        <p:nvSpPr>
          <p:cNvPr id="23555" name="Rectangle 3"/>
          <p:cNvSpPr>
            <a:spLocks noGrp="1" noChangeArrowheads="1"/>
          </p:cNvSpPr>
          <p:nvPr>
            <p:ph idx="1"/>
          </p:nvPr>
        </p:nvSpPr>
        <p:spPr>
          <a:xfrm>
            <a:off x="152400" y="1752600"/>
            <a:ext cx="8534400" cy="3225800"/>
          </a:xfrm>
        </p:spPr>
        <p:txBody>
          <a:bodyPr>
            <a:normAutofit lnSpcReduction="10000"/>
          </a:bodyPr>
          <a:lstStyle/>
          <a:p>
            <a:pPr eaLnBrk="1" hangingPunct="1">
              <a:lnSpc>
                <a:spcPct val="90000"/>
              </a:lnSpc>
              <a:buFont typeface="Times"/>
              <a:buChar char="•"/>
            </a:pPr>
            <a:r>
              <a:rPr lang="en-US" smtClean="0"/>
              <a:t>A prokaryotic cell can take up and incorporate foreign DNA from the surrounding environment in a process called </a:t>
            </a:r>
            <a:r>
              <a:rPr lang="en-US" b="1" smtClean="0"/>
              <a:t>transformation</a:t>
            </a:r>
          </a:p>
          <a:p>
            <a:pPr eaLnBrk="1" hangingPunct="1">
              <a:lnSpc>
                <a:spcPct val="90000"/>
              </a:lnSpc>
              <a:buFont typeface="Times"/>
              <a:buChar char="•"/>
            </a:pPr>
            <a:endParaRPr lang="en-US" smtClean="0"/>
          </a:p>
          <a:p>
            <a:pPr eaLnBrk="1" hangingPunct="1">
              <a:lnSpc>
                <a:spcPct val="90000"/>
              </a:lnSpc>
              <a:buFont typeface="Times"/>
              <a:buChar char="•"/>
            </a:pPr>
            <a:r>
              <a:rPr lang="en-US" b="1" smtClean="0"/>
              <a:t>Transduction</a:t>
            </a:r>
            <a:r>
              <a:rPr lang="en-US" smtClean="0"/>
              <a:t> is the movement of genes between bacteria by bacteriophages (viruses that infect bacteria)</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09600" y="277813"/>
            <a:ext cx="8305800" cy="1143000"/>
          </a:xfrm>
        </p:spPr>
        <p:txBody>
          <a:bodyPr/>
          <a:lstStyle/>
          <a:p>
            <a:pPr eaLnBrk="1" hangingPunct="1"/>
            <a:r>
              <a:rPr lang="en-US" sz="3400" smtClean="0"/>
              <a:t>The mechanism of bacterial transformation</a:t>
            </a:r>
          </a:p>
        </p:txBody>
      </p:sp>
      <p:pic>
        <p:nvPicPr>
          <p:cNvPr id="24579" name="Picture 4"/>
          <p:cNvPicPr>
            <a:picLocks noGrp="1" noChangeAspect="1" noChangeArrowheads="1"/>
          </p:cNvPicPr>
          <p:nvPr>
            <p:ph idx="1"/>
          </p:nvPr>
        </p:nvPicPr>
        <p:blipFill>
          <a:blip r:embed="rId2"/>
          <a:stretch>
            <a:fillRect/>
          </a:stretch>
        </p:blipFill>
        <p:spPr>
          <a:xfrm>
            <a:off x="1349035" y="1600200"/>
            <a:ext cx="6445929" cy="4525963"/>
          </a:xfr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6"/>
          <p:cNvSpPr>
            <a:spLocks noChangeArrowheads="1"/>
          </p:cNvSpPr>
          <p:nvPr/>
        </p:nvSpPr>
        <p:spPr bwMode="auto">
          <a:xfrm>
            <a:off x="381000" y="1524000"/>
            <a:ext cx="8305800" cy="1143000"/>
          </a:xfrm>
          <a:prstGeom prst="rect">
            <a:avLst/>
          </a:prstGeom>
          <a:noFill/>
          <a:ln w="9525">
            <a:noFill/>
            <a:miter lim="800000"/>
            <a:headEnd/>
            <a:tailEnd/>
          </a:ln>
        </p:spPr>
        <p:txBody>
          <a:bodyPr anchor="ctr"/>
          <a:lstStyle/>
          <a:p>
            <a:pPr marL="742950" indent="-742950"/>
            <a:r>
              <a:rPr lang="en-IE" sz="2600"/>
              <a:t>The chromosome attaches to the plasma membrane and the DNA is replicated</a:t>
            </a:r>
            <a:endParaRPr lang="en-GB" sz="2600"/>
          </a:p>
        </p:txBody>
      </p:sp>
      <p:sp>
        <p:nvSpPr>
          <p:cNvPr id="21520" name="Rectangle 28"/>
          <p:cNvSpPr>
            <a:spLocks noGrp="1" noChangeArrowheads="1"/>
          </p:cNvSpPr>
          <p:nvPr>
            <p:ph type="title"/>
          </p:nvPr>
        </p:nvSpPr>
        <p:spPr/>
        <p:txBody>
          <a:bodyPr/>
          <a:lstStyle/>
          <a:p>
            <a:pPr algn="ctr" eaLnBrk="1" hangingPunct="1"/>
            <a:r>
              <a:rPr lang="en-IE" smtClean="0"/>
              <a:t>Binary Fission</a:t>
            </a:r>
            <a:endParaRPr lang="en-US" smtClean="0"/>
          </a:p>
        </p:txBody>
      </p:sp>
      <p:sp>
        <p:nvSpPr>
          <p:cNvPr id="21507" name="Rectangle 7"/>
          <p:cNvSpPr>
            <a:spLocks noGrp="1" noChangeArrowheads="1"/>
          </p:cNvSpPr>
          <p:nvPr>
            <p:ph idx="1"/>
          </p:nvPr>
        </p:nvSpPr>
        <p:spPr>
          <a:xfrm>
            <a:off x="684213" y="2852738"/>
            <a:ext cx="3810000" cy="3352800"/>
          </a:xfrm>
          <a:noFill/>
        </p:spPr>
        <p:txBody>
          <a:bodyPr/>
          <a:lstStyle/>
          <a:p>
            <a:pPr eaLnBrk="1" hangingPunct="1">
              <a:buFont typeface="Wingdings" pitchFamily="2" charset="2"/>
              <a:buNone/>
            </a:pPr>
            <a:r>
              <a:rPr lang="en-IE" sz="1700" b="1" smtClean="0"/>
              <a:t>Cell wall</a:t>
            </a:r>
            <a:endParaRPr lang="en-GB" sz="1700" b="1" smtClean="0"/>
          </a:p>
        </p:txBody>
      </p:sp>
      <p:sp>
        <p:nvSpPr>
          <p:cNvPr id="21508" name="Text Box 8"/>
          <p:cNvSpPr txBox="1">
            <a:spLocks noChangeArrowheads="1"/>
          </p:cNvSpPr>
          <p:nvPr/>
        </p:nvSpPr>
        <p:spPr bwMode="auto">
          <a:xfrm>
            <a:off x="0" y="4800600"/>
            <a:ext cx="1600200" cy="366713"/>
          </a:xfrm>
          <a:prstGeom prst="rect">
            <a:avLst/>
          </a:prstGeom>
          <a:noFill/>
          <a:ln w="38100">
            <a:noFill/>
            <a:miter lim="800000"/>
            <a:headEnd/>
            <a:tailEnd/>
          </a:ln>
        </p:spPr>
        <p:txBody>
          <a:bodyPr>
            <a:spAutoFit/>
          </a:bodyPr>
          <a:lstStyle/>
          <a:p>
            <a:pPr>
              <a:spcBef>
                <a:spcPct val="50000"/>
              </a:spcBef>
            </a:pPr>
            <a:r>
              <a:rPr lang="en-IE"/>
              <a:t>Chromosome</a:t>
            </a:r>
            <a:endParaRPr lang="en-GB"/>
          </a:p>
        </p:txBody>
      </p:sp>
      <p:sp>
        <p:nvSpPr>
          <p:cNvPr id="21509" name="Line 9"/>
          <p:cNvSpPr>
            <a:spLocks noChangeShapeType="1"/>
          </p:cNvSpPr>
          <p:nvPr/>
        </p:nvSpPr>
        <p:spPr bwMode="auto">
          <a:xfrm>
            <a:off x="1905000" y="3124200"/>
            <a:ext cx="457200" cy="304800"/>
          </a:xfrm>
          <a:prstGeom prst="line">
            <a:avLst/>
          </a:prstGeom>
          <a:noFill/>
          <a:ln w="38100">
            <a:solidFill>
              <a:schemeClr val="tx1"/>
            </a:solidFill>
            <a:round/>
            <a:headEnd/>
            <a:tailEnd type="triangle" w="med" len="med"/>
          </a:ln>
        </p:spPr>
        <p:txBody>
          <a:bodyPr wrap="none" anchor="ctr"/>
          <a:lstStyle/>
          <a:p>
            <a:endParaRPr lang="en-US"/>
          </a:p>
        </p:txBody>
      </p:sp>
      <p:sp>
        <p:nvSpPr>
          <p:cNvPr id="21510" name="Text Box 10"/>
          <p:cNvSpPr txBox="1">
            <a:spLocks noChangeArrowheads="1"/>
          </p:cNvSpPr>
          <p:nvPr/>
        </p:nvSpPr>
        <p:spPr bwMode="auto">
          <a:xfrm>
            <a:off x="3486150" y="2855913"/>
            <a:ext cx="1263650" cy="366712"/>
          </a:xfrm>
          <a:prstGeom prst="rect">
            <a:avLst/>
          </a:prstGeom>
          <a:noFill/>
          <a:ln w="38100">
            <a:noFill/>
            <a:miter lim="800000"/>
            <a:headEnd/>
            <a:tailEnd/>
          </a:ln>
        </p:spPr>
        <p:txBody>
          <a:bodyPr wrap="none">
            <a:spAutoFit/>
          </a:bodyPr>
          <a:lstStyle/>
          <a:p>
            <a:r>
              <a:rPr lang="en-IE"/>
              <a:t>Cytoplasm</a:t>
            </a:r>
            <a:endParaRPr lang="en-GB"/>
          </a:p>
        </p:txBody>
      </p:sp>
      <p:sp>
        <p:nvSpPr>
          <p:cNvPr id="21511" name="Text Box 11"/>
          <p:cNvSpPr txBox="1">
            <a:spLocks noChangeArrowheads="1"/>
          </p:cNvSpPr>
          <p:nvPr/>
        </p:nvSpPr>
        <p:spPr bwMode="auto">
          <a:xfrm>
            <a:off x="4343400" y="4191000"/>
            <a:ext cx="1447800" cy="641350"/>
          </a:xfrm>
          <a:prstGeom prst="rect">
            <a:avLst/>
          </a:prstGeom>
          <a:noFill/>
          <a:ln w="38100">
            <a:noFill/>
            <a:miter lim="800000"/>
            <a:headEnd/>
            <a:tailEnd/>
          </a:ln>
        </p:spPr>
        <p:txBody>
          <a:bodyPr>
            <a:spAutoFit/>
          </a:bodyPr>
          <a:lstStyle/>
          <a:p>
            <a:r>
              <a:rPr lang="en-IE"/>
              <a:t>Plasma membrane</a:t>
            </a:r>
            <a:endParaRPr lang="en-GB"/>
          </a:p>
        </p:txBody>
      </p:sp>
      <p:sp>
        <p:nvSpPr>
          <p:cNvPr id="21512" name="AutoShape 13"/>
          <p:cNvSpPr>
            <a:spLocks noChangeArrowheads="1"/>
          </p:cNvSpPr>
          <p:nvPr/>
        </p:nvSpPr>
        <p:spPr bwMode="auto">
          <a:xfrm>
            <a:off x="1752600" y="3429000"/>
            <a:ext cx="1905000" cy="2438400"/>
          </a:xfrm>
          <a:prstGeom prst="roundRect">
            <a:avLst>
              <a:gd name="adj" fmla="val 16667"/>
            </a:avLst>
          </a:prstGeom>
          <a:solidFill>
            <a:srgbClr val="FFFF99"/>
          </a:solidFill>
          <a:ln w="88900" cmpd="dbl">
            <a:solidFill>
              <a:schemeClr val="tx1"/>
            </a:solidFill>
            <a:round/>
            <a:headEnd/>
            <a:tailEnd/>
          </a:ln>
        </p:spPr>
        <p:txBody>
          <a:bodyPr wrap="none" anchor="ctr"/>
          <a:lstStyle/>
          <a:p>
            <a:endParaRPr lang="en-IE"/>
          </a:p>
        </p:txBody>
      </p:sp>
      <p:sp>
        <p:nvSpPr>
          <p:cNvPr id="21513" name="Line 14"/>
          <p:cNvSpPr>
            <a:spLocks noChangeShapeType="1"/>
          </p:cNvSpPr>
          <p:nvPr/>
        </p:nvSpPr>
        <p:spPr bwMode="auto">
          <a:xfrm flipV="1">
            <a:off x="1219200" y="4495800"/>
            <a:ext cx="717550" cy="373063"/>
          </a:xfrm>
          <a:prstGeom prst="line">
            <a:avLst/>
          </a:prstGeom>
          <a:noFill/>
          <a:ln w="38100">
            <a:solidFill>
              <a:schemeClr val="tx1"/>
            </a:solidFill>
            <a:round/>
            <a:headEnd/>
            <a:tailEnd type="triangle" w="med" len="med"/>
          </a:ln>
        </p:spPr>
        <p:txBody>
          <a:bodyPr/>
          <a:lstStyle/>
          <a:p>
            <a:endParaRPr lang="en-US"/>
          </a:p>
        </p:txBody>
      </p:sp>
      <p:sp>
        <p:nvSpPr>
          <p:cNvPr id="21514" name="Line 15"/>
          <p:cNvSpPr>
            <a:spLocks noChangeShapeType="1"/>
          </p:cNvSpPr>
          <p:nvPr/>
        </p:nvSpPr>
        <p:spPr bwMode="auto">
          <a:xfrm flipH="1">
            <a:off x="3581400" y="4419600"/>
            <a:ext cx="990600" cy="0"/>
          </a:xfrm>
          <a:prstGeom prst="line">
            <a:avLst/>
          </a:prstGeom>
          <a:noFill/>
          <a:ln w="38100">
            <a:solidFill>
              <a:schemeClr val="tx1"/>
            </a:solidFill>
            <a:round/>
            <a:headEnd/>
            <a:tailEnd type="triangle" w="med" len="med"/>
          </a:ln>
        </p:spPr>
        <p:txBody>
          <a:bodyPr/>
          <a:lstStyle/>
          <a:p>
            <a:endParaRPr lang="en-US"/>
          </a:p>
        </p:txBody>
      </p:sp>
      <p:sp>
        <p:nvSpPr>
          <p:cNvPr id="21515" name="Freeform 16"/>
          <p:cNvSpPr>
            <a:spLocks/>
          </p:cNvSpPr>
          <p:nvPr/>
        </p:nvSpPr>
        <p:spPr bwMode="auto">
          <a:xfrm>
            <a:off x="1828800" y="4038600"/>
            <a:ext cx="500063" cy="609600"/>
          </a:xfrm>
          <a:custGeom>
            <a:avLst/>
            <a:gdLst>
              <a:gd name="T0" fmla="*/ 78 w 363"/>
              <a:gd name="T1" fmla="*/ 215 h 401"/>
              <a:gd name="T2" fmla="*/ 145 w 363"/>
              <a:gd name="T3" fmla="*/ 296 h 401"/>
              <a:gd name="T4" fmla="*/ 185 w 363"/>
              <a:gd name="T5" fmla="*/ 255 h 401"/>
              <a:gd name="T6" fmla="*/ 145 w 363"/>
              <a:gd name="T7" fmla="*/ 188 h 401"/>
              <a:gd name="T8" fmla="*/ 145 w 363"/>
              <a:gd name="T9" fmla="*/ 309 h 401"/>
              <a:gd name="T10" fmla="*/ 199 w 363"/>
              <a:gd name="T11" fmla="*/ 255 h 401"/>
              <a:gd name="T12" fmla="*/ 38 w 363"/>
              <a:gd name="T13" fmla="*/ 175 h 401"/>
              <a:gd name="T14" fmla="*/ 92 w 363"/>
              <a:gd name="T15" fmla="*/ 376 h 401"/>
              <a:gd name="T16" fmla="*/ 199 w 363"/>
              <a:gd name="T17" fmla="*/ 162 h 401"/>
              <a:gd name="T18" fmla="*/ 159 w 363"/>
              <a:gd name="T19" fmla="*/ 322 h 401"/>
              <a:gd name="T20" fmla="*/ 159 w 363"/>
              <a:gd name="T21" fmla="*/ 148 h 401"/>
              <a:gd name="T22" fmla="*/ 105 w 363"/>
              <a:gd name="T23" fmla="*/ 282 h 401"/>
              <a:gd name="T24" fmla="*/ 185 w 363"/>
              <a:gd name="T25" fmla="*/ 121 h 401"/>
              <a:gd name="T26" fmla="*/ 172 w 363"/>
              <a:gd name="T27" fmla="*/ 296 h 401"/>
              <a:gd name="T28" fmla="*/ 132 w 363"/>
              <a:gd name="T29" fmla="*/ 135 h 401"/>
              <a:gd name="T30" fmla="*/ 266 w 363"/>
              <a:gd name="T31" fmla="*/ 121 h 401"/>
              <a:gd name="T32" fmla="*/ 212 w 363"/>
              <a:gd name="T33" fmla="*/ 282 h 401"/>
              <a:gd name="T34" fmla="*/ 212 w 363"/>
              <a:gd name="T35" fmla="*/ 229 h 401"/>
              <a:gd name="T36" fmla="*/ 226 w 363"/>
              <a:gd name="T37" fmla="*/ 95 h 401"/>
              <a:gd name="T38" fmla="*/ 306 w 363"/>
              <a:gd name="T39" fmla="*/ 162 h 401"/>
              <a:gd name="T40" fmla="*/ 118 w 363"/>
              <a:gd name="T41" fmla="*/ 269 h 401"/>
              <a:gd name="T42" fmla="*/ 252 w 363"/>
              <a:gd name="T43" fmla="*/ 108 h 401"/>
              <a:gd name="T44" fmla="*/ 199 w 363"/>
              <a:gd name="T45" fmla="*/ 202 h 401"/>
              <a:gd name="T46" fmla="*/ 266 w 363"/>
              <a:gd name="T47" fmla="*/ 242 h 401"/>
              <a:gd name="T48" fmla="*/ 118 w 363"/>
              <a:gd name="T49" fmla="*/ 336 h 401"/>
              <a:gd name="T50" fmla="*/ 226 w 363"/>
              <a:gd name="T51" fmla="*/ 255 h 401"/>
              <a:gd name="T52" fmla="*/ 145 w 363"/>
              <a:gd name="T53" fmla="*/ 296 h 401"/>
              <a:gd name="T54" fmla="*/ 266 w 363"/>
              <a:gd name="T55" fmla="*/ 336 h 401"/>
              <a:gd name="T56" fmla="*/ 172 w 363"/>
              <a:gd name="T57" fmla="*/ 282 h 401"/>
              <a:gd name="T58" fmla="*/ 266 w 363"/>
              <a:gd name="T59" fmla="*/ 322 h 401"/>
              <a:gd name="T60" fmla="*/ 105 w 363"/>
              <a:gd name="T61" fmla="*/ 376 h 401"/>
              <a:gd name="T62" fmla="*/ 172 w 363"/>
              <a:gd name="T63" fmla="*/ 108 h 401"/>
              <a:gd name="T64" fmla="*/ 266 w 363"/>
              <a:gd name="T65" fmla="*/ 81 h 401"/>
              <a:gd name="T66" fmla="*/ 185 w 363"/>
              <a:gd name="T67" fmla="*/ 108 h 401"/>
              <a:gd name="T68" fmla="*/ 226 w 363"/>
              <a:gd name="T69" fmla="*/ 148 h 401"/>
              <a:gd name="T70" fmla="*/ 212 w 363"/>
              <a:gd name="T71" fmla="*/ 229 h 401"/>
              <a:gd name="T72" fmla="*/ 199 w 363"/>
              <a:gd name="T73" fmla="*/ 54 h 401"/>
              <a:gd name="T74" fmla="*/ 239 w 363"/>
              <a:gd name="T75" fmla="*/ 349 h 401"/>
              <a:gd name="T76" fmla="*/ 266 w 363"/>
              <a:gd name="T77" fmla="*/ 269 h 401"/>
              <a:gd name="T78" fmla="*/ 212 w 363"/>
              <a:gd name="T79" fmla="*/ 336 h 401"/>
              <a:gd name="T80" fmla="*/ 92 w 363"/>
              <a:gd name="T81" fmla="*/ 188 h 401"/>
              <a:gd name="T82" fmla="*/ 105 w 363"/>
              <a:gd name="T83" fmla="*/ 188 h 401"/>
              <a:gd name="T84" fmla="*/ 172 w 363"/>
              <a:gd name="T85" fmla="*/ 202 h 401"/>
              <a:gd name="T86" fmla="*/ 132 w 363"/>
              <a:gd name="T87" fmla="*/ 81 h 401"/>
              <a:gd name="T88" fmla="*/ 279 w 363"/>
              <a:gd name="T89" fmla="*/ 135 h 401"/>
              <a:gd name="T90" fmla="*/ 279 w 363"/>
              <a:gd name="T91" fmla="*/ 54 h 401"/>
              <a:gd name="T92" fmla="*/ 92 w 363"/>
              <a:gd name="T93" fmla="*/ 135 h 401"/>
              <a:gd name="T94" fmla="*/ 230 w 363"/>
              <a:gd name="T95" fmla="*/ 165 h 40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3"/>
              <a:gd name="T145" fmla="*/ 0 h 401"/>
              <a:gd name="T146" fmla="*/ 363 w 363"/>
              <a:gd name="T147" fmla="*/ 401 h 40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3" h="401">
                <a:moveTo>
                  <a:pt x="51" y="296"/>
                </a:moveTo>
                <a:cubicBezTo>
                  <a:pt x="60" y="269"/>
                  <a:pt x="63" y="239"/>
                  <a:pt x="78" y="215"/>
                </a:cubicBezTo>
                <a:cubicBezTo>
                  <a:pt x="99" y="180"/>
                  <a:pt x="136" y="156"/>
                  <a:pt x="159" y="121"/>
                </a:cubicBezTo>
                <a:cubicBezTo>
                  <a:pt x="193" y="189"/>
                  <a:pt x="248" y="260"/>
                  <a:pt x="145" y="296"/>
                </a:cubicBezTo>
                <a:cubicBezTo>
                  <a:pt x="112" y="231"/>
                  <a:pt x="96" y="215"/>
                  <a:pt x="172" y="188"/>
                </a:cubicBezTo>
                <a:cubicBezTo>
                  <a:pt x="176" y="210"/>
                  <a:pt x="190" y="233"/>
                  <a:pt x="185" y="255"/>
                </a:cubicBezTo>
                <a:cubicBezTo>
                  <a:pt x="152" y="401"/>
                  <a:pt x="135" y="267"/>
                  <a:pt x="132" y="255"/>
                </a:cubicBezTo>
                <a:cubicBezTo>
                  <a:pt x="136" y="233"/>
                  <a:pt x="126" y="200"/>
                  <a:pt x="145" y="188"/>
                </a:cubicBezTo>
                <a:cubicBezTo>
                  <a:pt x="159" y="179"/>
                  <a:pt x="172" y="213"/>
                  <a:pt x="172" y="229"/>
                </a:cubicBezTo>
                <a:cubicBezTo>
                  <a:pt x="172" y="257"/>
                  <a:pt x="154" y="282"/>
                  <a:pt x="145" y="309"/>
                </a:cubicBezTo>
                <a:cubicBezTo>
                  <a:pt x="122" y="240"/>
                  <a:pt x="124" y="216"/>
                  <a:pt x="185" y="175"/>
                </a:cubicBezTo>
                <a:cubicBezTo>
                  <a:pt x="190" y="202"/>
                  <a:pt x="204" y="228"/>
                  <a:pt x="199" y="255"/>
                </a:cubicBezTo>
                <a:cubicBezTo>
                  <a:pt x="186" y="327"/>
                  <a:pt x="122" y="343"/>
                  <a:pt x="65" y="363"/>
                </a:cubicBezTo>
                <a:cubicBezTo>
                  <a:pt x="44" y="311"/>
                  <a:pt x="0" y="232"/>
                  <a:pt x="38" y="175"/>
                </a:cubicBezTo>
                <a:cubicBezTo>
                  <a:pt x="46" y="163"/>
                  <a:pt x="65" y="166"/>
                  <a:pt x="78" y="162"/>
                </a:cubicBezTo>
                <a:cubicBezTo>
                  <a:pt x="123" y="274"/>
                  <a:pt x="124" y="244"/>
                  <a:pt x="92" y="376"/>
                </a:cubicBezTo>
                <a:cubicBezTo>
                  <a:pt x="70" y="291"/>
                  <a:pt x="66" y="201"/>
                  <a:pt x="145" y="148"/>
                </a:cubicBezTo>
                <a:cubicBezTo>
                  <a:pt x="163" y="153"/>
                  <a:pt x="185" y="150"/>
                  <a:pt x="199" y="162"/>
                </a:cubicBezTo>
                <a:cubicBezTo>
                  <a:pt x="245" y="200"/>
                  <a:pt x="225" y="268"/>
                  <a:pt x="199" y="309"/>
                </a:cubicBezTo>
                <a:cubicBezTo>
                  <a:pt x="192" y="321"/>
                  <a:pt x="172" y="318"/>
                  <a:pt x="159" y="322"/>
                </a:cubicBezTo>
                <a:cubicBezTo>
                  <a:pt x="114" y="278"/>
                  <a:pt x="78" y="232"/>
                  <a:pt x="118" y="162"/>
                </a:cubicBezTo>
                <a:cubicBezTo>
                  <a:pt x="125" y="149"/>
                  <a:pt x="145" y="153"/>
                  <a:pt x="159" y="148"/>
                </a:cubicBezTo>
                <a:cubicBezTo>
                  <a:pt x="177" y="195"/>
                  <a:pt x="218" y="260"/>
                  <a:pt x="159" y="309"/>
                </a:cubicBezTo>
                <a:cubicBezTo>
                  <a:pt x="144" y="322"/>
                  <a:pt x="123" y="291"/>
                  <a:pt x="105" y="282"/>
                </a:cubicBezTo>
                <a:cubicBezTo>
                  <a:pt x="90" y="219"/>
                  <a:pt x="74" y="202"/>
                  <a:pt x="132" y="135"/>
                </a:cubicBezTo>
                <a:cubicBezTo>
                  <a:pt x="144" y="121"/>
                  <a:pt x="167" y="126"/>
                  <a:pt x="185" y="121"/>
                </a:cubicBezTo>
                <a:cubicBezTo>
                  <a:pt x="212" y="135"/>
                  <a:pt x="252" y="135"/>
                  <a:pt x="266" y="162"/>
                </a:cubicBezTo>
                <a:cubicBezTo>
                  <a:pt x="308" y="247"/>
                  <a:pt x="224" y="278"/>
                  <a:pt x="172" y="296"/>
                </a:cubicBezTo>
                <a:cubicBezTo>
                  <a:pt x="154" y="287"/>
                  <a:pt x="131" y="285"/>
                  <a:pt x="118" y="269"/>
                </a:cubicBezTo>
                <a:cubicBezTo>
                  <a:pt x="90" y="235"/>
                  <a:pt x="113" y="161"/>
                  <a:pt x="132" y="135"/>
                </a:cubicBezTo>
                <a:cubicBezTo>
                  <a:pt x="144" y="119"/>
                  <a:pt x="167" y="117"/>
                  <a:pt x="185" y="108"/>
                </a:cubicBezTo>
                <a:cubicBezTo>
                  <a:pt x="212" y="112"/>
                  <a:pt x="242" y="107"/>
                  <a:pt x="266" y="121"/>
                </a:cubicBezTo>
                <a:cubicBezTo>
                  <a:pt x="278" y="128"/>
                  <a:pt x="280" y="148"/>
                  <a:pt x="279" y="162"/>
                </a:cubicBezTo>
                <a:cubicBezTo>
                  <a:pt x="268" y="276"/>
                  <a:pt x="280" y="260"/>
                  <a:pt x="212" y="282"/>
                </a:cubicBezTo>
                <a:cubicBezTo>
                  <a:pt x="133" y="203"/>
                  <a:pt x="106" y="187"/>
                  <a:pt x="159" y="81"/>
                </a:cubicBezTo>
                <a:cubicBezTo>
                  <a:pt x="264" y="118"/>
                  <a:pt x="242" y="124"/>
                  <a:pt x="212" y="229"/>
                </a:cubicBezTo>
                <a:cubicBezTo>
                  <a:pt x="199" y="224"/>
                  <a:pt x="175" y="229"/>
                  <a:pt x="172" y="215"/>
                </a:cubicBezTo>
                <a:cubicBezTo>
                  <a:pt x="148" y="106"/>
                  <a:pt x="166" y="114"/>
                  <a:pt x="226" y="95"/>
                </a:cubicBezTo>
                <a:cubicBezTo>
                  <a:pt x="248" y="104"/>
                  <a:pt x="275" y="106"/>
                  <a:pt x="293" y="121"/>
                </a:cubicBezTo>
                <a:cubicBezTo>
                  <a:pt x="304" y="130"/>
                  <a:pt x="308" y="148"/>
                  <a:pt x="306" y="162"/>
                </a:cubicBezTo>
                <a:cubicBezTo>
                  <a:pt x="296" y="244"/>
                  <a:pt x="255" y="272"/>
                  <a:pt x="185" y="296"/>
                </a:cubicBezTo>
                <a:cubicBezTo>
                  <a:pt x="163" y="287"/>
                  <a:pt x="126" y="292"/>
                  <a:pt x="118" y="269"/>
                </a:cubicBezTo>
                <a:cubicBezTo>
                  <a:pt x="84" y="166"/>
                  <a:pt x="121" y="146"/>
                  <a:pt x="172" y="95"/>
                </a:cubicBezTo>
                <a:cubicBezTo>
                  <a:pt x="199" y="99"/>
                  <a:pt x="228" y="96"/>
                  <a:pt x="252" y="108"/>
                </a:cubicBezTo>
                <a:cubicBezTo>
                  <a:pt x="312" y="138"/>
                  <a:pt x="257" y="247"/>
                  <a:pt x="252" y="269"/>
                </a:cubicBezTo>
                <a:cubicBezTo>
                  <a:pt x="234" y="247"/>
                  <a:pt x="206" y="230"/>
                  <a:pt x="199" y="202"/>
                </a:cubicBezTo>
                <a:cubicBezTo>
                  <a:pt x="195" y="186"/>
                  <a:pt x="212" y="154"/>
                  <a:pt x="226" y="162"/>
                </a:cubicBezTo>
                <a:cubicBezTo>
                  <a:pt x="252" y="177"/>
                  <a:pt x="253" y="215"/>
                  <a:pt x="266" y="242"/>
                </a:cubicBezTo>
                <a:cubicBezTo>
                  <a:pt x="248" y="264"/>
                  <a:pt x="235" y="292"/>
                  <a:pt x="212" y="309"/>
                </a:cubicBezTo>
                <a:cubicBezTo>
                  <a:pt x="186" y="329"/>
                  <a:pt x="149" y="325"/>
                  <a:pt x="118" y="336"/>
                </a:cubicBezTo>
                <a:cubicBezTo>
                  <a:pt x="106" y="318"/>
                  <a:pt x="40" y="235"/>
                  <a:pt x="105" y="215"/>
                </a:cubicBezTo>
                <a:cubicBezTo>
                  <a:pt x="146" y="203"/>
                  <a:pt x="186" y="242"/>
                  <a:pt x="226" y="255"/>
                </a:cubicBezTo>
                <a:cubicBezTo>
                  <a:pt x="232" y="279"/>
                  <a:pt x="269" y="361"/>
                  <a:pt x="185" y="349"/>
                </a:cubicBezTo>
                <a:cubicBezTo>
                  <a:pt x="163" y="346"/>
                  <a:pt x="158" y="314"/>
                  <a:pt x="145" y="296"/>
                </a:cubicBezTo>
                <a:cubicBezTo>
                  <a:pt x="158" y="274"/>
                  <a:pt x="160" y="235"/>
                  <a:pt x="185" y="229"/>
                </a:cubicBezTo>
                <a:cubicBezTo>
                  <a:pt x="229" y="218"/>
                  <a:pt x="284" y="299"/>
                  <a:pt x="266" y="336"/>
                </a:cubicBezTo>
                <a:cubicBezTo>
                  <a:pt x="260" y="349"/>
                  <a:pt x="239" y="327"/>
                  <a:pt x="226" y="322"/>
                </a:cubicBezTo>
                <a:cubicBezTo>
                  <a:pt x="226" y="322"/>
                  <a:pt x="190" y="295"/>
                  <a:pt x="172" y="282"/>
                </a:cubicBezTo>
                <a:cubicBezTo>
                  <a:pt x="197" y="244"/>
                  <a:pt x="214" y="192"/>
                  <a:pt x="279" y="269"/>
                </a:cubicBezTo>
                <a:cubicBezTo>
                  <a:pt x="291" y="283"/>
                  <a:pt x="278" y="308"/>
                  <a:pt x="266" y="322"/>
                </a:cubicBezTo>
                <a:cubicBezTo>
                  <a:pt x="227" y="366"/>
                  <a:pt x="193" y="374"/>
                  <a:pt x="145" y="389"/>
                </a:cubicBezTo>
                <a:cubicBezTo>
                  <a:pt x="132" y="385"/>
                  <a:pt x="113" y="387"/>
                  <a:pt x="105" y="376"/>
                </a:cubicBezTo>
                <a:cubicBezTo>
                  <a:pt x="89" y="353"/>
                  <a:pt x="78" y="296"/>
                  <a:pt x="78" y="296"/>
                </a:cubicBezTo>
                <a:cubicBezTo>
                  <a:pt x="89" y="187"/>
                  <a:pt x="71" y="141"/>
                  <a:pt x="172" y="108"/>
                </a:cubicBezTo>
                <a:cubicBezTo>
                  <a:pt x="180" y="96"/>
                  <a:pt x="213" y="36"/>
                  <a:pt x="239" y="41"/>
                </a:cubicBezTo>
                <a:cubicBezTo>
                  <a:pt x="255" y="44"/>
                  <a:pt x="257" y="68"/>
                  <a:pt x="266" y="81"/>
                </a:cubicBezTo>
                <a:cubicBezTo>
                  <a:pt x="261" y="108"/>
                  <a:pt x="271" y="143"/>
                  <a:pt x="252" y="162"/>
                </a:cubicBezTo>
                <a:cubicBezTo>
                  <a:pt x="207" y="207"/>
                  <a:pt x="188" y="117"/>
                  <a:pt x="185" y="108"/>
                </a:cubicBezTo>
                <a:cubicBezTo>
                  <a:pt x="186" y="104"/>
                  <a:pt x="208" y="2"/>
                  <a:pt x="239" y="95"/>
                </a:cubicBezTo>
                <a:cubicBezTo>
                  <a:pt x="245" y="112"/>
                  <a:pt x="230" y="130"/>
                  <a:pt x="226" y="148"/>
                </a:cubicBezTo>
                <a:cubicBezTo>
                  <a:pt x="289" y="170"/>
                  <a:pt x="286" y="181"/>
                  <a:pt x="266" y="242"/>
                </a:cubicBezTo>
                <a:cubicBezTo>
                  <a:pt x="248" y="238"/>
                  <a:pt x="226" y="241"/>
                  <a:pt x="212" y="229"/>
                </a:cubicBezTo>
                <a:cubicBezTo>
                  <a:pt x="204" y="223"/>
                  <a:pt x="187" y="130"/>
                  <a:pt x="185" y="121"/>
                </a:cubicBezTo>
                <a:cubicBezTo>
                  <a:pt x="190" y="99"/>
                  <a:pt x="186" y="73"/>
                  <a:pt x="199" y="54"/>
                </a:cubicBezTo>
                <a:cubicBezTo>
                  <a:pt x="235" y="0"/>
                  <a:pt x="312" y="87"/>
                  <a:pt x="333" y="108"/>
                </a:cubicBezTo>
                <a:cubicBezTo>
                  <a:pt x="363" y="202"/>
                  <a:pt x="338" y="317"/>
                  <a:pt x="239" y="349"/>
                </a:cubicBezTo>
                <a:cubicBezTo>
                  <a:pt x="230" y="331"/>
                  <a:pt x="206" y="315"/>
                  <a:pt x="212" y="296"/>
                </a:cubicBezTo>
                <a:cubicBezTo>
                  <a:pt x="218" y="277"/>
                  <a:pt x="247" y="263"/>
                  <a:pt x="266" y="269"/>
                </a:cubicBezTo>
                <a:cubicBezTo>
                  <a:pt x="279" y="273"/>
                  <a:pt x="261" y="298"/>
                  <a:pt x="252" y="309"/>
                </a:cubicBezTo>
                <a:cubicBezTo>
                  <a:pt x="242" y="322"/>
                  <a:pt x="225" y="327"/>
                  <a:pt x="212" y="336"/>
                </a:cubicBezTo>
                <a:cubicBezTo>
                  <a:pt x="156" y="330"/>
                  <a:pt x="40" y="358"/>
                  <a:pt x="51" y="255"/>
                </a:cubicBezTo>
                <a:cubicBezTo>
                  <a:pt x="54" y="229"/>
                  <a:pt x="78" y="210"/>
                  <a:pt x="92" y="188"/>
                </a:cubicBezTo>
                <a:cubicBezTo>
                  <a:pt x="168" y="208"/>
                  <a:pt x="178" y="214"/>
                  <a:pt x="132" y="282"/>
                </a:cubicBezTo>
                <a:cubicBezTo>
                  <a:pt x="128" y="271"/>
                  <a:pt x="100" y="194"/>
                  <a:pt x="105" y="188"/>
                </a:cubicBezTo>
                <a:cubicBezTo>
                  <a:pt x="123" y="167"/>
                  <a:pt x="185" y="162"/>
                  <a:pt x="185" y="162"/>
                </a:cubicBezTo>
                <a:cubicBezTo>
                  <a:pt x="181" y="175"/>
                  <a:pt x="186" y="199"/>
                  <a:pt x="172" y="202"/>
                </a:cubicBezTo>
                <a:cubicBezTo>
                  <a:pt x="136" y="211"/>
                  <a:pt x="124" y="152"/>
                  <a:pt x="118" y="135"/>
                </a:cubicBezTo>
                <a:cubicBezTo>
                  <a:pt x="123" y="117"/>
                  <a:pt x="120" y="95"/>
                  <a:pt x="132" y="81"/>
                </a:cubicBezTo>
                <a:cubicBezTo>
                  <a:pt x="161" y="45"/>
                  <a:pt x="235" y="84"/>
                  <a:pt x="266" y="95"/>
                </a:cubicBezTo>
                <a:cubicBezTo>
                  <a:pt x="270" y="108"/>
                  <a:pt x="293" y="135"/>
                  <a:pt x="279" y="135"/>
                </a:cubicBezTo>
                <a:cubicBezTo>
                  <a:pt x="263" y="135"/>
                  <a:pt x="252" y="111"/>
                  <a:pt x="252" y="95"/>
                </a:cubicBezTo>
                <a:cubicBezTo>
                  <a:pt x="252" y="79"/>
                  <a:pt x="270" y="68"/>
                  <a:pt x="279" y="54"/>
                </a:cubicBezTo>
                <a:cubicBezTo>
                  <a:pt x="234" y="39"/>
                  <a:pt x="197" y="21"/>
                  <a:pt x="145" y="54"/>
                </a:cubicBezTo>
                <a:cubicBezTo>
                  <a:pt x="118" y="71"/>
                  <a:pt x="102" y="104"/>
                  <a:pt x="92" y="135"/>
                </a:cubicBezTo>
                <a:cubicBezTo>
                  <a:pt x="83" y="162"/>
                  <a:pt x="65" y="215"/>
                  <a:pt x="65" y="215"/>
                </a:cubicBezTo>
                <a:lnTo>
                  <a:pt x="230" y="165"/>
                </a:lnTo>
              </a:path>
            </a:pathLst>
          </a:custGeom>
          <a:noFill/>
          <a:ln w="88900" cap="flat">
            <a:solidFill>
              <a:schemeClr val="tx1"/>
            </a:solidFill>
            <a:prstDash val="solid"/>
            <a:round/>
            <a:headEnd type="none" w="med" len="med"/>
            <a:tailEnd type="triangle" w="med" len="med"/>
          </a:ln>
        </p:spPr>
        <p:txBody>
          <a:bodyPr/>
          <a:lstStyle/>
          <a:p>
            <a:endParaRPr lang="en-US"/>
          </a:p>
        </p:txBody>
      </p:sp>
      <p:sp>
        <p:nvSpPr>
          <p:cNvPr id="21516" name="Line 17"/>
          <p:cNvSpPr>
            <a:spLocks noChangeShapeType="1"/>
          </p:cNvSpPr>
          <p:nvPr/>
        </p:nvSpPr>
        <p:spPr bwMode="auto">
          <a:xfrm flipH="1">
            <a:off x="3059113" y="3213100"/>
            <a:ext cx="720725" cy="647700"/>
          </a:xfrm>
          <a:prstGeom prst="line">
            <a:avLst/>
          </a:prstGeom>
          <a:noFill/>
          <a:ln w="38100">
            <a:solidFill>
              <a:schemeClr val="tx1"/>
            </a:solidFill>
            <a:round/>
            <a:headEnd/>
            <a:tailEnd type="triangle" w="med" len="med"/>
          </a:ln>
        </p:spPr>
        <p:txBody>
          <a:bodyPr wrap="none" anchor="ctr"/>
          <a:lstStyle/>
          <a:p>
            <a:endParaRPr lang="en-US"/>
          </a:p>
        </p:txBody>
      </p:sp>
      <p:sp>
        <p:nvSpPr>
          <p:cNvPr id="21517" name="AutoShape 20"/>
          <p:cNvSpPr>
            <a:spLocks noChangeArrowheads="1"/>
          </p:cNvSpPr>
          <p:nvPr/>
        </p:nvSpPr>
        <p:spPr bwMode="auto">
          <a:xfrm>
            <a:off x="6221413" y="3276600"/>
            <a:ext cx="1752600" cy="2590800"/>
          </a:xfrm>
          <a:prstGeom prst="roundRect">
            <a:avLst>
              <a:gd name="adj" fmla="val 16667"/>
            </a:avLst>
          </a:prstGeom>
          <a:solidFill>
            <a:srgbClr val="FFFF99"/>
          </a:solidFill>
          <a:ln w="88900" cmpd="dbl">
            <a:solidFill>
              <a:schemeClr val="tx1"/>
            </a:solidFill>
            <a:round/>
            <a:headEnd/>
            <a:tailEnd/>
          </a:ln>
        </p:spPr>
        <p:txBody>
          <a:bodyPr wrap="none" anchor="ctr"/>
          <a:lstStyle/>
          <a:p>
            <a:endParaRPr lang="en-IE"/>
          </a:p>
        </p:txBody>
      </p:sp>
      <p:sp>
        <p:nvSpPr>
          <p:cNvPr id="21518" name="Freeform 21"/>
          <p:cNvSpPr>
            <a:spLocks/>
          </p:cNvSpPr>
          <p:nvPr/>
        </p:nvSpPr>
        <p:spPr bwMode="auto">
          <a:xfrm>
            <a:off x="6172200" y="4086225"/>
            <a:ext cx="595313" cy="423863"/>
          </a:xfrm>
          <a:custGeom>
            <a:avLst/>
            <a:gdLst>
              <a:gd name="T0" fmla="*/ 80 w 375"/>
              <a:gd name="T1" fmla="*/ 204 h 267"/>
              <a:gd name="T2" fmla="*/ 214 w 375"/>
              <a:gd name="T3" fmla="*/ 151 h 267"/>
              <a:gd name="T4" fmla="*/ 227 w 375"/>
              <a:gd name="T5" fmla="*/ 204 h 267"/>
              <a:gd name="T6" fmla="*/ 160 w 375"/>
              <a:gd name="T7" fmla="*/ 178 h 267"/>
              <a:gd name="T8" fmla="*/ 201 w 375"/>
              <a:gd name="T9" fmla="*/ 137 h 267"/>
              <a:gd name="T10" fmla="*/ 214 w 375"/>
              <a:gd name="T11" fmla="*/ 231 h 267"/>
              <a:gd name="T12" fmla="*/ 174 w 375"/>
              <a:gd name="T13" fmla="*/ 245 h 267"/>
              <a:gd name="T14" fmla="*/ 134 w 375"/>
              <a:gd name="T15" fmla="*/ 124 h 267"/>
              <a:gd name="T16" fmla="*/ 174 w 375"/>
              <a:gd name="T17" fmla="*/ 137 h 267"/>
              <a:gd name="T18" fmla="*/ 120 w 375"/>
              <a:gd name="T19" fmla="*/ 191 h 267"/>
              <a:gd name="T20" fmla="*/ 94 w 375"/>
              <a:gd name="T21" fmla="*/ 151 h 267"/>
              <a:gd name="T22" fmla="*/ 201 w 375"/>
              <a:gd name="T23" fmla="*/ 111 h 267"/>
              <a:gd name="T24" fmla="*/ 227 w 375"/>
              <a:gd name="T25" fmla="*/ 151 h 267"/>
              <a:gd name="T26" fmla="*/ 160 w 375"/>
              <a:gd name="T27" fmla="*/ 204 h 267"/>
              <a:gd name="T28" fmla="*/ 120 w 375"/>
              <a:gd name="T29" fmla="*/ 164 h 267"/>
              <a:gd name="T30" fmla="*/ 187 w 375"/>
              <a:gd name="T31" fmla="*/ 97 h 267"/>
              <a:gd name="T32" fmla="*/ 268 w 375"/>
              <a:gd name="T33" fmla="*/ 218 h 267"/>
              <a:gd name="T34" fmla="*/ 134 w 375"/>
              <a:gd name="T35" fmla="*/ 84 h 267"/>
              <a:gd name="T36" fmla="*/ 254 w 375"/>
              <a:gd name="T37" fmla="*/ 137 h 267"/>
              <a:gd name="T38" fmla="*/ 227 w 375"/>
              <a:gd name="T39" fmla="*/ 178 h 267"/>
              <a:gd name="T40" fmla="*/ 120 w 375"/>
              <a:gd name="T41" fmla="*/ 111 h 267"/>
              <a:gd name="T42" fmla="*/ 241 w 375"/>
              <a:gd name="T43" fmla="*/ 44 h 267"/>
              <a:gd name="T44" fmla="*/ 281 w 375"/>
              <a:gd name="T45" fmla="*/ 84 h 267"/>
              <a:gd name="T46" fmla="*/ 214 w 375"/>
              <a:gd name="T47" fmla="*/ 164 h 267"/>
              <a:gd name="T48" fmla="*/ 254 w 375"/>
              <a:gd name="T49" fmla="*/ 57 h 267"/>
              <a:gd name="T50" fmla="*/ 281 w 375"/>
              <a:gd name="T51" fmla="*/ 191 h 267"/>
              <a:gd name="T52" fmla="*/ 160 w 375"/>
              <a:gd name="T53" fmla="*/ 245 h 267"/>
              <a:gd name="T54" fmla="*/ 134 w 375"/>
              <a:gd name="T55" fmla="*/ 111 h 267"/>
              <a:gd name="T56" fmla="*/ 268 w 375"/>
              <a:gd name="T57" fmla="*/ 84 h 267"/>
              <a:gd name="T58" fmla="*/ 375 w 375"/>
              <a:gd name="T59" fmla="*/ 151 h 267"/>
              <a:gd name="T60" fmla="*/ 268 w 375"/>
              <a:gd name="T61" fmla="*/ 218 h 267"/>
              <a:gd name="T62" fmla="*/ 227 w 375"/>
              <a:gd name="T63" fmla="*/ 231 h 267"/>
              <a:gd name="T64" fmla="*/ 94 w 375"/>
              <a:gd name="T65" fmla="*/ 204 h 267"/>
              <a:gd name="T66" fmla="*/ 174 w 375"/>
              <a:gd name="T67" fmla="*/ 111 h 267"/>
              <a:gd name="T68" fmla="*/ 294 w 375"/>
              <a:gd name="T69" fmla="*/ 124 h 267"/>
              <a:gd name="T70" fmla="*/ 308 w 375"/>
              <a:gd name="T71" fmla="*/ 164 h 267"/>
              <a:gd name="T72" fmla="*/ 268 w 375"/>
              <a:gd name="T73" fmla="*/ 178 h 267"/>
              <a:gd name="T74" fmla="*/ 268 w 375"/>
              <a:gd name="T75" fmla="*/ 70 h 267"/>
              <a:gd name="T76" fmla="*/ 348 w 375"/>
              <a:gd name="T77" fmla="*/ 17 h 267"/>
              <a:gd name="T78" fmla="*/ 361 w 375"/>
              <a:gd name="T79" fmla="*/ 57 h 267"/>
              <a:gd name="T80" fmla="*/ 268 w 375"/>
              <a:gd name="T81" fmla="*/ 57 h 267"/>
              <a:gd name="T82" fmla="*/ 281 w 375"/>
              <a:gd name="T83" fmla="*/ 3 h 267"/>
              <a:gd name="T84" fmla="*/ 187 w 375"/>
              <a:gd name="T85" fmla="*/ 30 h 267"/>
              <a:gd name="T86" fmla="*/ 201 w 375"/>
              <a:gd name="T87" fmla="*/ 97 h 267"/>
              <a:gd name="T88" fmla="*/ 375 w 375"/>
              <a:gd name="T89" fmla="*/ 124 h 267"/>
              <a:gd name="T90" fmla="*/ 201 w 375"/>
              <a:gd name="T91" fmla="*/ 70 h 267"/>
              <a:gd name="T92" fmla="*/ 227 w 375"/>
              <a:gd name="T93" fmla="*/ 245 h 267"/>
              <a:gd name="T94" fmla="*/ 294 w 375"/>
              <a:gd name="T95" fmla="*/ 231 h 267"/>
              <a:gd name="T96" fmla="*/ 271 w 375"/>
              <a:gd name="T97" fmla="*/ 114 h 26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75"/>
              <a:gd name="T148" fmla="*/ 0 h 267"/>
              <a:gd name="T149" fmla="*/ 375 w 375"/>
              <a:gd name="T150" fmla="*/ 267 h 26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75" h="267">
                <a:moveTo>
                  <a:pt x="80" y="204"/>
                </a:moveTo>
                <a:cubicBezTo>
                  <a:pt x="125" y="138"/>
                  <a:pt x="136" y="131"/>
                  <a:pt x="214" y="151"/>
                </a:cubicBezTo>
                <a:cubicBezTo>
                  <a:pt x="218" y="169"/>
                  <a:pt x="234" y="187"/>
                  <a:pt x="227" y="204"/>
                </a:cubicBezTo>
                <a:cubicBezTo>
                  <a:pt x="201" y="267"/>
                  <a:pt x="161" y="180"/>
                  <a:pt x="160" y="178"/>
                </a:cubicBezTo>
                <a:cubicBezTo>
                  <a:pt x="174" y="164"/>
                  <a:pt x="182" y="140"/>
                  <a:pt x="201" y="137"/>
                </a:cubicBezTo>
                <a:cubicBezTo>
                  <a:pt x="283" y="123"/>
                  <a:pt x="214" y="231"/>
                  <a:pt x="214" y="231"/>
                </a:cubicBezTo>
                <a:cubicBezTo>
                  <a:pt x="205" y="242"/>
                  <a:pt x="187" y="240"/>
                  <a:pt x="174" y="245"/>
                </a:cubicBezTo>
                <a:cubicBezTo>
                  <a:pt x="88" y="215"/>
                  <a:pt x="102" y="203"/>
                  <a:pt x="134" y="124"/>
                </a:cubicBezTo>
                <a:cubicBezTo>
                  <a:pt x="147" y="128"/>
                  <a:pt x="177" y="123"/>
                  <a:pt x="174" y="137"/>
                </a:cubicBezTo>
                <a:cubicBezTo>
                  <a:pt x="169" y="162"/>
                  <a:pt x="145" y="187"/>
                  <a:pt x="120" y="191"/>
                </a:cubicBezTo>
                <a:cubicBezTo>
                  <a:pt x="104" y="194"/>
                  <a:pt x="103" y="164"/>
                  <a:pt x="94" y="151"/>
                </a:cubicBezTo>
                <a:cubicBezTo>
                  <a:pt x="131" y="94"/>
                  <a:pt x="136" y="89"/>
                  <a:pt x="201" y="111"/>
                </a:cubicBezTo>
                <a:cubicBezTo>
                  <a:pt x="210" y="124"/>
                  <a:pt x="227" y="135"/>
                  <a:pt x="227" y="151"/>
                </a:cubicBezTo>
                <a:cubicBezTo>
                  <a:pt x="227" y="192"/>
                  <a:pt x="186" y="196"/>
                  <a:pt x="160" y="204"/>
                </a:cubicBezTo>
                <a:cubicBezTo>
                  <a:pt x="147" y="191"/>
                  <a:pt x="123" y="183"/>
                  <a:pt x="120" y="164"/>
                </a:cubicBezTo>
                <a:cubicBezTo>
                  <a:pt x="113" y="113"/>
                  <a:pt x="157" y="107"/>
                  <a:pt x="187" y="97"/>
                </a:cubicBezTo>
                <a:cubicBezTo>
                  <a:pt x="261" y="127"/>
                  <a:pt x="296" y="131"/>
                  <a:pt x="268" y="218"/>
                </a:cubicBezTo>
                <a:cubicBezTo>
                  <a:pt x="158" y="171"/>
                  <a:pt x="168" y="187"/>
                  <a:pt x="134" y="84"/>
                </a:cubicBezTo>
                <a:cubicBezTo>
                  <a:pt x="201" y="61"/>
                  <a:pt x="231" y="67"/>
                  <a:pt x="254" y="137"/>
                </a:cubicBezTo>
                <a:cubicBezTo>
                  <a:pt x="245" y="151"/>
                  <a:pt x="243" y="174"/>
                  <a:pt x="227" y="178"/>
                </a:cubicBezTo>
                <a:cubicBezTo>
                  <a:pt x="147" y="198"/>
                  <a:pt x="145" y="161"/>
                  <a:pt x="120" y="111"/>
                </a:cubicBezTo>
                <a:cubicBezTo>
                  <a:pt x="163" y="39"/>
                  <a:pt x="159" y="15"/>
                  <a:pt x="241" y="44"/>
                </a:cubicBezTo>
                <a:cubicBezTo>
                  <a:pt x="254" y="57"/>
                  <a:pt x="279" y="65"/>
                  <a:pt x="281" y="84"/>
                </a:cubicBezTo>
                <a:cubicBezTo>
                  <a:pt x="289" y="151"/>
                  <a:pt x="253" y="151"/>
                  <a:pt x="214" y="164"/>
                </a:cubicBezTo>
                <a:cubicBezTo>
                  <a:pt x="178" y="94"/>
                  <a:pt x="175" y="83"/>
                  <a:pt x="254" y="57"/>
                </a:cubicBezTo>
                <a:cubicBezTo>
                  <a:pt x="281" y="97"/>
                  <a:pt x="314" y="141"/>
                  <a:pt x="281" y="191"/>
                </a:cubicBezTo>
                <a:cubicBezTo>
                  <a:pt x="257" y="228"/>
                  <a:pt x="160" y="245"/>
                  <a:pt x="160" y="245"/>
                </a:cubicBezTo>
                <a:cubicBezTo>
                  <a:pt x="139" y="212"/>
                  <a:pt x="93" y="152"/>
                  <a:pt x="134" y="111"/>
                </a:cubicBezTo>
                <a:cubicBezTo>
                  <a:pt x="143" y="102"/>
                  <a:pt x="256" y="86"/>
                  <a:pt x="268" y="84"/>
                </a:cubicBezTo>
                <a:cubicBezTo>
                  <a:pt x="315" y="92"/>
                  <a:pt x="375" y="79"/>
                  <a:pt x="375" y="151"/>
                </a:cubicBezTo>
                <a:cubicBezTo>
                  <a:pt x="375" y="200"/>
                  <a:pt x="288" y="211"/>
                  <a:pt x="268" y="218"/>
                </a:cubicBezTo>
                <a:cubicBezTo>
                  <a:pt x="254" y="223"/>
                  <a:pt x="227" y="231"/>
                  <a:pt x="227" y="231"/>
                </a:cubicBezTo>
                <a:cubicBezTo>
                  <a:pt x="183" y="222"/>
                  <a:pt x="134" y="226"/>
                  <a:pt x="94" y="204"/>
                </a:cubicBezTo>
                <a:cubicBezTo>
                  <a:pt x="0" y="153"/>
                  <a:pt x="163" y="114"/>
                  <a:pt x="174" y="111"/>
                </a:cubicBezTo>
                <a:cubicBezTo>
                  <a:pt x="214" y="115"/>
                  <a:pt x="257" y="109"/>
                  <a:pt x="294" y="124"/>
                </a:cubicBezTo>
                <a:cubicBezTo>
                  <a:pt x="307" y="129"/>
                  <a:pt x="314" y="151"/>
                  <a:pt x="308" y="164"/>
                </a:cubicBezTo>
                <a:cubicBezTo>
                  <a:pt x="302" y="177"/>
                  <a:pt x="281" y="173"/>
                  <a:pt x="268" y="178"/>
                </a:cubicBezTo>
                <a:cubicBezTo>
                  <a:pt x="239" y="134"/>
                  <a:pt x="218" y="126"/>
                  <a:pt x="268" y="70"/>
                </a:cubicBezTo>
                <a:cubicBezTo>
                  <a:pt x="289" y="46"/>
                  <a:pt x="348" y="17"/>
                  <a:pt x="348" y="17"/>
                </a:cubicBezTo>
                <a:cubicBezTo>
                  <a:pt x="352" y="30"/>
                  <a:pt x="366" y="44"/>
                  <a:pt x="361" y="57"/>
                </a:cubicBezTo>
                <a:cubicBezTo>
                  <a:pt x="339" y="112"/>
                  <a:pt x="293" y="70"/>
                  <a:pt x="268" y="57"/>
                </a:cubicBezTo>
                <a:cubicBezTo>
                  <a:pt x="272" y="39"/>
                  <a:pt x="294" y="16"/>
                  <a:pt x="281" y="3"/>
                </a:cubicBezTo>
                <a:cubicBezTo>
                  <a:pt x="278" y="0"/>
                  <a:pt x="196" y="27"/>
                  <a:pt x="187" y="30"/>
                </a:cubicBezTo>
                <a:cubicBezTo>
                  <a:pt x="192" y="52"/>
                  <a:pt x="187" y="79"/>
                  <a:pt x="201" y="97"/>
                </a:cubicBezTo>
                <a:cubicBezTo>
                  <a:pt x="250" y="161"/>
                  <a:pt x="310" y="132"/>
                  <a:pt x="375" y="124"/>
                </a:cubicBezTo>
                <a:cubicBezTo>
                  <a:pt x="342" y="28"/>
                  <a:pt x="292" y="59"/>
                  <a:pt x="201" y="70"/>
                </a:cubicBezTo>
                <a:cubicBezTo>
                  <a:pt x="157" y="136"/>
                  <a:pt x="133" y="212"/>
                  <a:pt x="227" y="245"/>
                </a:cubicBezTo>
                <a:cubicBezTo>
                  <a:pt x="249" y="240"/>
                  <a:pt x="294" y="231"/>
                  <a:pt x="294" y="231"/>
                </a:cubicBezTo>
                <a:lnTo>
                  <a:pt x="271" y="114"/>
                </a:lnTo>
              </a:path>
            </a:pathLst>
          </a:custGeom>
          <a:noFill/>
          <a:ln w="88900" cap="flat">
            <a:solidFill>
              <a:schemeClr val="tx1"/>
            </a:solidFill>
            <a:prstDash val="solid"/>
            <a:round/>
            <a:headEnd type="none" w="med" len="med"/>
            <a:tailEnd type="triangle" w="med" len="med"/>
          </a:ln>
        </p:spPr>
        <p:txBody>
          <a:bodyPr/>
          <a:lstStyle/>
          <a:p>
            <a:endParaRPr lang="en-US"/>
          </a:p>
        </p:txBody>
      </p:sp>
      <p:sp>
        <p:nvSpPr>
          <p:cNvPr id="21519" name="Freeform 22"/>
          <p:cNvSpPr>
            <a:spLocks/>
          </p:cNvSpPr>
          <p:nvPr/>
        </p:nvSpPr>
        <p:spPr bwMode="auto">
          <a:xfrm>
            <a:off x="6672263" y="4032250"/>
            <a:ext cx="593725" cy="492125"/>
          </a:xfrm>
          <a:custGeom>
            <a:avLst/>
            <a:gdLst>
              <a:gd name="T0" fmla="*/ 113 w 374"/>
              <a:gd name="T1" fmla="*/ 91 h 310"/>
              <a:gd name="T2" fmla="*/ 20 w 374"/>
              <a:gd name="T3" fmla="*/ 145 h 310"/>
              <a:gd name="T4" fmla="*/ 113 w 374"/>
              <a:gd name="T5" fmla="*/ 104 h 310"/>
              <a:gd name="T6" fmla="*/ 140 w 374"/>
              <a:gd name="T7" fmla="*/ 198 h 310"/>
              <a:gd name="T8" fmla="*/ 154 w 374"/>
              <a:gd name="T9" fmla="*/ 118 h 310"/>
              <a:gd name="T10" fmla="*/ 274 w 374"/>
              <a:gd name="T11" fmla="*/ 131 h 310"/>
              <a:gd name="T12" fmla="*/ 113 w 374"/>
              <a:gd name="T13" fmla="*/ 104 h 310"/>
              <a:gd name="T14" fmla="*/ 221 w 374"/>
              <a:gd name="T15" fmla="*/ 91 h 310"/>
              <a:gd name="T16" fmla="*/ 100 w 374"/>
              <a:gd name="T17" fmla="*/ 145 h 310"/>
              <a:gd name="T18" fmla="*/ 288 w 374"/>
              <a:gd name="T19" fmla="*/ 198 h 310"/>
              <a:gd name="T20" fmla="*/ 314 w 374"/>
              <a:gd name="T21" fmla="*/ 51 h 310"/>
              <a:gd name="T22" fmla="*/ 207 w 374"/>
              <a:gd name="T23" fmla="*/ 145 h 310"/>
              <a:gd name="T24" fmla="*/ 261 w 374"/>
              <a:gd name="T25" fmla="*/ 37 h 310"/>
              <a:gd name="T26" fmla="*/ 167 w 374"/>
              <a:gd name="T27" fmla="*/ 78 h 310"/>
              <a:gd name="T28" fmla="*/ 261 w 374"/>
              <a:gd name="T29" fmla="*/ 91 h 310"/>
              <a:gd name="T30" fmla="*/ 194 w 374"/>
              <a:gd name="T31" fmla="*/ 158 h 310"/>
              <a:gd name="T32" fmla="*/ 261 w 374"/>
              <a:gd name="T33" fmla="*/ 118 h 310"/>
              <a:gd name="T34" fmla="*/ 140 w 374"/>
              <a:gd name="T35" fmla="*/ 131 h 310"/>
              <a:gd name="T36" fmla="*/ 194 w 374"/>
              <a:gd name="T37" fmla="*/ 37 h 310"/>
              <a:gd name="T38" fmla="*/ 180 w 374"/>
              <a:gd name="T39" fmla="*/ 131 h 310"/>
              <a:gd name="T40" fmla="*/ 167 w 374"/>
              <a:gd name="T41" fmla="*/ 37 h 310"/>
              <a:gd name="T42" fmla="*/ 73 w 374"/>
              <a:gd name="T43" fmla="*/ 104 h 310"/>
              <a:gd name="T44" fmla="*/ 140 w 374"/>
              <a:gd name="T45" fmla="*/ 51 h 310"/>
              <a:gd name="T46" fmla="*/ 288 w 374"/>
              <a:gd name="T47" fmla="*/ 158 h 310"/>
              <a:gd name="T48" fmla="*/ 127 w 374"/>
              <a:gd name="T49" fmla="*/ 64 h 310"/>
              <a:gd name="T50" fmla="*/ 180 w 374"/>
              <a:gd name="T51" fmla="*/ 131 h 310"/>
              <a:gd name="T52" fmla="*/ 167 w 374"/>
              <a:gd name="T53" fmla="*/ 37 h 310"/>
              <a:gd name="T54" fmla="*/ 194 w 374"/>
              <a:gd name="T55" fmla="*/ 78 h 310"/>
              <a:gd name="T56" fmla="*/ 247 w 374"/>
              <a:gd name="T57" fmla="*/ 131 h 310"/>
              <a:gd name="T58" fmla="*/ 247 w 374"/>
              <a:gd name="T59" fmla="*/ 118 h 310"/>
              <a:gd name="T60" fmla="*/ 194 w 374"/>
              <a:gd name="T61" fmla="*/ 104 h 310"/>
              <a:gd name="T62" fmla="*/ 328 w 374"/>
              <a:gd name="T63" fmla="*/ 104 h 310"/>
              <a:gd name="T64" fmla="*/ 301 w 374"/>
              <a:gd name="T65" fmla="*/ 198 h 310"/>
              <a:gd name="T66" fmla="*/ 207 w 374"/>
              <a:gd name="T67" fmla="*/ 158 h 310"/>
              <a:gd name="T68" fmla="*/ 274 w 374"/>
              <a:gd name="T69" fmla="*/ 225 h 310"/>
              <a:gd name="T70" fmla="*/ 127 w 374"/>
              <a:gd name="T71" fmla="*/ 198 h 310"/>
              <a:gd name="T72" fmla="*/ 207 w 374"/>
              <a:gd name="T73" fmla="*/ 225 h 310"/>
              <a:gd name="T74" fmla="*/ 180 w 374"/>
              <a:gd name="T75" fmla="*/ 198 h 310"/>
              <a:gd name="T76" fmla="*/ 314 w 374"/>
              <a:gd name="T77" fmla="*/ 279 h 310"/>
              <a:gd name="T78" fmla="*/ 221 w 374"/>
              <a:gd name="T79" fmla="*/ 212 h 310"/>
              <a:gd name="T80" fmla="*/ 234 w 374"/>
              <a:gd name="T81" fmla="*/ 118 h 310"/>
              <a:gd name="T82" fmla="*/ 180 w 374"/>
              <a:gd name="T83" fmla="*/ 238 h 310"/>
              <a:gd name="T84" fmla="*/ 234 w 374"/>
              <a:gd name="T85" fmla="*/ 91 h 3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74"/>
              <a:gd name="T130" fmla="*/ 0 h 310"/>
              <a:gd name="T131" fmla="*/ 374 w 374"/>
              <a:gd name="T132" fmla="*/ 310 h 31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74" h="310">
                <a:moveTo>
                  <a:pt x="60" y="131"/>
                </a:moveTo>
                <a:cubicBezTo>
                  <a:pt x="78" y="118"/>
                  <a:pt x="91" y="94"/>
                  <a:pt x="113" y="91"/>
                </a:cubicBezTo>
                <a:cubicBezTo>
                  <a:pt x="153" y="86"/>
                  <a:pt x="160" y="137"/>
                  <a:pt x="167" y="158"/>
                </a:cubicBezTo>
                <a:cubicBezTo>
                  <a:pt x="93" y="195"/>
                  <a:pt x="88" y="189"/>
                  <a:pt x="20" y="145"/>
                </a:cubicBezTo>
                <a:cubicBezTo>
                  <a:pt x="15" y="131"/>
                  <a:pt x="0" y="117"/>
                  <a:pt x="6" y="104"/>
                </a:cubicBezTo>
                <a:cubicBezTo>
                  <a:pt x="20" y="75"/>
                  <a:pt x="109" y="103"/>
                  <a:pt x="113" y="104"/>
                </a:cubicBezTo>
                <a:cubicBezTo>
                  <a:pt x="131" y="113"/>
                  <a:pt x="161" y="112"/>
                  <a:pt x="167" y="131"/>
                </a:cubicBezTo>
                <a:cubicBezTo>
                  <a:pt x="174" y="154"/>
                  <a:pt x="162" y="187"/>
                  <a:pt x="140" y="198"/>
                </a:cubicBezTo>
                <a:cubicBezTo>
                  <a:pt x="126" y="205"/>
                  <a:pt x="122" y="171"/>
                  <a:pt x="113" y="158"/>
                </a:cubicBezTo>
                <a:cubicBezTo>
                  <a:pt x="127" y="145"/>
                  <a:pt x="137" y="127"/>
                  <a:pt x="154" y="118"/>
                </a:cubicBezTo>
                <a:cubicBezTo>
                  <a:pt x="179" y="104"/>
                  <a:pt x="234" y="91"/>
                  <a:pt x="234" y="91"/>
                </a:cubicBezTo>
                <a:cubicBezTo>
                  <a:pt x="247" y="104"/>
                  <a:pt x="271" y="112"/>
                  <a:pt x="274" y="131"/>
                </a:cubicBezTo>
                <a:cubicBezTo>
                  <a:pt x="282" y="191"/>
                  <a:pt x="227" y="190"/>
                  <a:pt x="194" y="198"/>
                </a:cubicBezTo>
                <a:cubicBezTo>
                  <a:pt x="166" y="181"/>
                  <a:pt x="94" y="160"/>
                  <a:pt x="113" y="104"/>
                </a:cubicBezTo>
                <a:cubicBezTo>
                  <a:pt x="118" y="89"/>
                  <a:pt x="140" y="87"/>
                  <a:pt x="154" y="78"/>
                </a:cubicBezTo>
                <a:cubicBezTo>
                  <a:pt x="176" y="82"/>
                  <a:pt x="202" y="78"/>
                  <a:pt x="221" y="91"/>
                </a:cubicBezTo>
                <a:cubicBezTo>
                  <a:pt x="288" y="135"/>
                  <a:pt x="163" y="163"/>
                  <a:pt x="140" y="171"/>
                </a:cubicBezTo>
                <a:cubicBezTo>
                  <a:pt x="127" y="162"/>
                  <a:pt x="105" y="160"/>
                  <a:pt x="100" y="145"/>
                </a:cubicBezTo>
                <a:cubicBezTo>
                  <a:pt x="78" y="80"/>
                  <a:pt x="158" y="77"/>
                  <a:pt x="194" y="64"/>
                </a:cubicBezTo>
                <a:cubicBezTo>
                  <a:pt x="299" y="99"/>
                  <a:pt x="309" y="89"/>
                  <a:pt x="288" y="198"/>
                </a:cubicBezTo>
                <a:cubicBezTo>
                  <a:pt x="238" y="149"/>
                  <a:pt x="215" y="117"/>
                  <a:pt x="194" y="51"/>
                </a:cubicBezTo>
                <a:cubicBezTo>
                  <a:pt x="241" y="27"/>
                  <a:pt x="262" y="0"/>
                  <a:pt x="314" y="51"/>
                </a:cubicBezTo>
                <a:cubicBezTo>
                  <a:pt x="327" y="64"/>
                  <a:pt x="323" y="86"/>
                  <a:pt x="328" y="104"/>
                </a:cubicBezTo>
                <a:cubicBezTo>
                  <a:pt x="279" y="154"/>
                  <a:pt x="275" y="167"/>
                  <a:pt x="207" y="145"/>
                </a:cubicBezTo>
                <a:cubicBezTo>
                  <a:pt x="182" y="106"/>
                  <a:pt x="145" y="75"/>
                  <a:pt x="207" y="24"/>
                </a:cubicBezTo>
                <a:cubicBezTo>
                  <a:pt x="221" y="12"/>
                  <a:pt x="243" y="33"/>
                  <a:pt x="261" y="37"/>
                </a:cubicBezTo>
                <a:cubicBezTo>
                  <a:pt x="278" y="108"/>
                  <a:pt x="283" y="133"/>
                  <a:pt x="207" y="158"/>
                </a:cubicBezTo>
                <a:cubicBezTo>
                  <a:pt x="202" y="151"/>
                  <a:pt x="159" y="94"/>
                  <a:pt x="167" y="78"/>
                </a:cubicBezTo>
                <a:cubicBezTo>
                  <a:pt x="173" y="65"/>
                  <a:pt x="194" y="69"/>
                  <a:pt x="207" y="64"/>
                </a:cubicBezTo>
                <a:cubicBezTo>
                  <a:pt x="225" y="73"/>
                  <a:pt x="247" y="77"/>
                  <a:pt x="261" y="91"/>
                </a:cubicBezTo>
                <a:cubicBezTo>
                  <a:pt x="271" y="101"/>
                  <a:pt x="284" y="121"/>
                  <a:pt x="274" y="131"/>
                </a:cubicBezTo>
                <a:cubicBezTo>
                  <a:pt x="254" y="151"/>
                  <a:pt x="194" y="158"/>
                  <a:pt x="194" y="158"/>
                </a:cubicBezTo>
                <a:cubicBezTo>
                  <a:pt x="134" y="117"/>
                  <a:pt x="125" y="113"/>
                  <a:pt x="167" y="51"/>
                </a:cubicBezTo>
                <a:cubicBezTo>
                  <a:pt x="177" y="55"/>
                  <a:pt x="269" y="78"/>
                  <a:pt x="261" y="118"/>
                </a:cubicBezTo>
                <a:cubicBezTo>
                  <a:pt x="258" y="134"/>
                  <a:pt x="234" y="136"/>
                  <a:pt x="221" y="145"/>
                </a:cubicBezTo>
                <a:cubicBezTo>
                  <a:pt x="194" y="140"/>
                  <a:pt x="165" y="143"/>
                  <a:pt x="140" y="131"/>
                </a:cubicBezTo>
                <a:cubicBezTo>
                  <a:pt x="117" y="120"/>
                  <a:pt x="97" y="71"/>
                  <a:pt x="127" y="51"/>
                </a:cubicBezTo>
                <a:cubicBezTo>
                  <a:pt x="146" y="38"/>
                  <a:pt x="172" y="42"/>
                  <a:pt x="194" y="37"/>
                </a:cubicBezTo>
                <a:cubicBezTo>
                  <a:pt x="287" y="56"/>
                  <a:pt x="283" y="54"/>
                  <a:pt x="261" y="145"/>
                </a:cubicBezTo>
                <a:cubicBezTo>
                  <a:pt x="234" y="140"/>
                  <a:pt x="202" y="147"/>
                  <a:pt x="180" y="131"/>
                </a:cubicBezTo>
                <a:cubicBezTo>
                  <a:pt x="154" y="113"/>
                  <a:pt x="127" y="51"/>
                  <a:pt x="127" y="51"/>
                </a:cubicBezTo>
                <a:cubicBezTo>
                  <a:pt x="140" y="46"/>
                  <a:pt x="154" y="32"/>
                  <a:pt x="167" y="37"/>
                </a:cubicBezTo>
                <a:cubicBezTo>
                  <a:pt x="224" y="60"/>
                  <a:pt x="182" y="95"/>
                  <a:pt x="167" y="118"/>
                </a:cubicBezTo>
                <a:cubicBezTo>
                  <a:pt x="136" y="113"/>
                  <a:pt x="98" y="124"/>
                  <a:pt x="73" y="104"/>
                </a:cubicBezTo>
                <a:cubicBezTo>
                  <a:pt x="60" y="94"/>
                  <a:pt x="87" y="74"/>
                  <a:pt x="100" y="64"/>
                </a:cubicBezTo>
                <a:cubicBezTo>
                  <a:pt x="111" y="55"/>
                  <a:pt x="127" y="55"/>
                  <a:pt x="140" y="51"/>
                </a:cubicBezTo>
                <a:cubicBezTo>
                  <a:pt x="189" y="55"/>
                  <a:pt x="241" y="49"/>
                  <a:pt x="288" y="64"/>
                </a:cubicBezTo>
                <a:cubicBezTo>
                  <a:pt x="315" y="73"/>
                  <a:pt x="293" y="155"/>
                  <a:pt x="288" y="158"/>
                </a:cubicBezTo>
                <a:cubicBezTo>
                  <a:pt x="266" y="174"/>
                  <a:pt x="234" y="167"/>
                  <a:pt x="207" y="171"/>
                </a:cubicBezTo>
                <a:cubicBezTo>
                  <a:pt x="160" y="140"/>
                  <a:pt x="144" y="117"/>
                  <a:pt x="127" y="64"/>
                </a:cubicBezTo>
                <a:cubicBezTo>
                  <a:pt x="146" y="59"/>
                  <a:pt x="215" y="34"/>
                  <a:pt x="234" y="64"/>
                </a:cubicBezTo>
                <a:cubicBezTo>
                  <a:pt x="266" y="117"/>
                  <a:pt x="201" y="124"/>
                  <a:pt x="180" y="131"/>
                </a:cubicBezTo>
                <a:cubicBezTo>
                  <a:pt x="174" y="128"/>
                  <a:pt x="91" y="101"/>
                  <a:pt x="113" y="64"/>
                </a:cubicBezTo>
                <a:cubicBezTo>
                  <a:pt x="123" y="47"/>
                  <a:pt x="149" y="46"/>
                  <a:pt x="167" y="37"/>
                </a:cubicBezTo>
                <a:cubicBezTo>
                  <a:pt x="180" y="42"/>
                  <a:pt x="196" y="42"/>
                  <a:pt x="207" y="51"/>
                </a:cubicBezTo>
                <a:cubicBezTo>
                  <a:pt x="291" y="119"/>
                  <a:pt x="207" y="82"/>
                  <a:pt x="194" y="78"/>
                </a:cubicBezTo>
                <a:cubicBezTo>
                  <a:pt x="257" y="36"/>
                  <a:pt x="268" y="51"/>
                  <a:pt x="328" y="91"/>
                </a:cubicBezTo>
                <a:cubicBezTo>
                  <a:pt x="313" y="101"/>
                  <a:pt x="271" y="135"/>
                  <a:pt x="247" y="131"/>
                </a:cubicBezTo>
                <a:cubicBezTo>
                  <a:pt x="231" y="128"/>
                  <a:pt x="207" y="120"/>
                  <a:pt x="207" y="104"/>
                </a:cubicBezTo>
                <a:cubicBezTo>
                  <a:pt x="207" y="90"/>
                  <a:pt x="234" y="113"/>
                  <a:pt x="247" y="118"/>
                </a:cubicBezTo>
                <a:cubicBezTo>
                  <a:pt x="234" y="127"/>
                  <a:pt x="223" y="149"/>
                  <a:pt x="207" y="145"/>
                </a:cubicBezTo>
                <a:cubicBezTo>
                  <a:pt x="193" y="141"/>
                  <a:pt x="188" y="117"/>
                  <a:pt x="194" y="104"/>
                </a:cubicBezTo>
                <a:cubicBezTo>
                  <a:pt x="200" y="91"/>
                  <a:pt x="221" y="95"/>
                  <a:pt x="234" y="91"/>
                </a:cubicBezTo>
                <a:cubicBezTo>
                  <a:pt x="265" y="95"/>
                  <a:pt x="299" y="91"/>
                  <a:pt x="328" y="104"/>
                </a:cubicBezTo>
                <a:cubicBezTo>
                  <a:pt x="359" y="118"/>
                  <a:pt x="363" y="163"/>
                  <a:pt x="341" y="185"/>
                </a:cubicBezTo>
                <a:cubicBezTo>
                  <a:pt x="331" y="195"/>
                  <a:pt x="314" y="194"/>
                  <a:pt x="301" y="198"/>
                </a:cubicBezTo>
                <a:cubicBezTo>
                  <a:pt x="256" y="194"/>
                  <a:pt x="208" y="203"/>
                  <a:pt x="167" y="185"/>
                </a:cubicBezTo>
                <a:cubicBezTo>
                  <a:pt x="152" y="179"/>
                  <a:pt x="191" y="160"/>
                  <a:pt x="207" y="158"/>
                </a:cubicBezTo>
                <a:cubicBezTo>
                  <a:pt x="225" y="155"/>
                  <a:pt x="243" y="167"/>
                  <a:pt x="261" y="171"/>
                </a:cubicBezTo>
                <a:cubicBezTo>
                  <a:pt x="265" y="189"/>
                  <a:pt x="286" y="211"/>
                  <a:pt x="274" y="225"/>
                </a:cubicBezTo>
                <a:cubicBezTo>
                  <a:pt x="256" y="247"/>
                  <a:pt x="194" y="252"/>
                  <a:pt x="194" y="252"/>
                </a:cubicBezTo>
                <a:cubicBezTo>
                  <a:pt x="184" y="248"/>
                  <a:pt x="110" y="232"/>
                  <a:pt x="127" y="198"/>
                </a:cubicBezTo>
                <a:cubicBezTo>
                  <a:pt x="135" y="182"/>
                  <a:pt x="162" y="189"/>
                  <a:pt x="180" y="185"/>
                </a:cubicBezTo>
                <a:cubicBezTo>
                  <a:pt x="189" y="198"/>
                  <a:pt x="211" y="209"/>
                  <a:pt x="207" y="225"/>
                </a:cubicBezTo>
                <a:cubicBezTo>
                  <a:pt x="204" y="239"/>
                  <a:pt x="177" y="248"/>
                  <a:pt x="167" y="238"/>
                </a:cubicBezTo>
                <a:cubicBezTo>
                  <a:pt x="157" y="228"/>
                  <a:pt x="176" y="211"/>
                  <a:pt x="180" y="198"/>
                </a:cubicBezTo>
                <a:cubicBezTo>
                  <a:pt x="230" y="211"/>
                  <a:pt x="349" y="233"/>
                  <a:pt x="368" y="292"/>
                </a:cubicBezTo>
                <a:cubicBezTo>
                  <a:pt x="374" y="310"/>
                  <a:pt x="332" y="283"/>
                  <a:pt x="314" y="279"/>
                </a:cubicBezTo>
                <a:cubicBezTo>
                  <a:pt x="222" y="258"/>
                  <a:pt x="276" y="274"/>
                  <a:pt x="207" y="252"/>
                </a:cubicBezTo>
                <a:cubicBezTo>
                  <a:pt x="132" y="202"/>
                  <a:pt x="174" y="244"/>
                  <a:pt x="221" y="212"/>
                </a:cubicBezTo>
                <a:cubicBezTo>
                  <a:pt x="234" y="203"/>
                  <a:pt x="238" y="185"/>
                  <a:pt x="247" y="171"/>
                </a:cubicBezTo>
                <a:cubicBezTo>
                  <a:pt x="243" y="153"/>
                  <a:pt x="250" y="126"/>
                  <a:pt x="234" y="118"/>
                </a:cubicBezTo>
                <a:cubicBezTo>
                  <a:pt x="214" y="108"/>
                  <a:pt x="176" y="110"/>
                  <a:pt x="167" y="131"/>
                </a:cubicBezTo>
                <a:cubicBezTo>
                  <a:pt x="152" y="164"/>
                  <a:pt x="176" y="202"/>
                  <a:pt x="180" y="238"/>
                </a:cubicBezTo>
                <a:cubicBezTo>
                  <a:pt x="258" y="219"/>
                  <a:pt x="267" y="224"/>
                  <a:pt x="288" y="145"/>
                </a:cubicBezTo>
                <a:cubicBezTo>
                  <a:pt x="270" y="127"/>
                  <a:pt x="234" y="91"/>
                  <a:pt x="234" y="91"/>
                </a:cubicBezTo>
              </a:path>
            </a:pathLst>
          </a:custGeom>
          <a:noFill/>
          <a:ln w="88900" cap="flat">
            <a:solidFill>
              <a:srgbClr val="800000"/>
            </a:solidFill>
            <a:prstDash val="solid"/>
            <a:round/>
            <a:headEnd type="none" w="med" len="med"/>
            <a:tailEnd type="triangle" w="med" len="med"/>
          </a:ln>
        </p:spPr>
        <p:txBody>
          <a:bodyPr/>
          <a:lstStyle/>
          <a:p>
            <a:endParaRPr lang="en-US"/>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srcRect/>
          <a:stretch>
            <a:fillRect/>
          </a:stretch>
        </p:blipFill>
        <p:spPr bwMode="auto">
          <a:xfrm>
            <a:off x="612775" y="1482725"/>
            <a:ext cx="8531225" cy="5375275"/>
          </a:xfrm>
          <a:prstGeom prst="rect">
            <a:avLst/>
          </a:prstGeom>
          <a:noFill/>
          <a:ln w="9525">
            <a:noFill/>
            <a:miter lim="800000"/>
            <a:headEnd/>
            <a:tailEnd/>
          </a:ln>
        </p:spPr>
      </p:pic>
      <p:sp>
        <p:nvSpPr>
          <p:cNvPr id="25603" name="Rectangle 3"/>
          <p:cNvSpPr>
            <a:spLocks noGrp="1" noChangeArrowheads="1"/>
          </p:cNvSpPr>
          <p:nvPr>
            <p:ph type="title"/>
          </p:nvPr>
        </p:nvSpPr>
        <p:spPr/>
        <p:txBody>
          <a:bodyPr/>
          <a:lstStyle/>
          <a:p>
            <a:pPr eaLnBrk="1" hangingPunct="1"/>
            <a:r>
              <a:rPr lang="en-US" smtClean="0"/>
              <a:t>Bacteriophage Life cycle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srcRect b="37778"/>
          <a:stretch>
            <a:fillRect/>
          </a:stretch>
        </p:blipFill>
        <p:spPr bwMode="auto">
          <a:xfrm>
            <a:off x="609600" y="1905000"/>
            <a:ext cx="3768725" cy="4267200"/>
          </a:xfrm>
          <a:prstGeom prst="rect">
            <a:avLst/>
          </a:prstGeom>
          <a:noFill/>
          <a:ln w="9525">
            <a:noFill/>
            <a:miter lim="800000"/>
            <a:headEnd/>
            <a:tailEnd/>
          </a:ln>
        </p:spPr>
      </p:pic>
      <p:sp>
        <p:nvSpPr>
          <p:cNvPr id="26627" name="Rectangle 3"/>
          <p:cNvSpPr>
            <a:spLocks noGrp="1" noChangeArrowheads="1"/>
          </p:cNvSpPr>
          <p:nvPr>
            <p:ph type="title"/>
          </p:nvPr>
        </p:nvSpPr>
        <p:spPr>
          <a:xfrm>
            <a:off x="533400" y="228600"/>
            <a:ext cx="7848600" cy="1143000"/>
          </a:xfrm>
        </p:spPr>
        <p:txBody>
          <a:bodyPr/>
          <a:lstStyle/>
          <a:p>
            <a:pPr eaLnBrk="1" hangingPunct="1"/>
            <a:r>
              <a:rPr lang="en-US" sz="3800" dirty="0" smtClean="0"/>
              <a:t>Generalized Transduction</a:t>
            </a:r>
          </a:p>
        </p:txBody>
      </p:sp>
      <p:pic>
        <p:nvPicPr>
          <p:cNvPr id="26628" name="Picture 4"/>
          <p:cNvPicPr>
            <a:picLocks noChangeAspect="1" noChangeArrowheads="1"/>
          </p:cNvPicPr>
          <p:nvPr/>
        </p:nvPicPr>
        <p:blipFill>
          <a:blip r:embed="rId2"/>
          <a:srcRect t="37778"/>
          <a:stretch>
            <a:fillRect/>
          </a:stretch>
        </p:blipFill>
        <p:spPr bwMode="auto">
          <a:xfrm>
            <a:off x="4953000" y="1905000"/>
            <a:ext cx="3768725" cy="4267200"/>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a:srcRect/>
          <a:stretch>
            <a:fillRect/>
          </a:stretch>
        </p:blipFill>
        <p:spPr bwMode="auto">
          <a:xfrm>
            <a:off x="76200" y="1524000"/>
            <a:ext cx="8991600" cy="5334000"/>
          </a:xfrm>
          <a:prstGeom prst="rect">
            <a:avLst/>
          </a:prstGeom>
          <a:noFill/>
          <a:ln w="9525">
            <a:noFill/>
            <a:miter lim="800000"/>
            <a:headEnd/>
            <a:tailEnd/>
          </a:ln>
        </p:spPr>
      </p:pic>
      <p:sp>
        <p:nvSpPr>
          <p:cNvPr id="27651" name="Rectangle 3"/>
          <p:cNvSpPr>
            <a:spLocks noGrp="1" noChangeArrowheads="1"/>
          </p:cNvSpPr>
          <p:nvPr>
            <p:ph type="title"/>
          </p:nvPr>
        </p:nvSpPr>
        <p:spPr>
          <a:xfrm>
            <a:off x="609600" y="304800"/>
            <a:ext cx="8153400" cy="1143000"/>
          </a:xfrm>
        </p:spPr>
        <p:txBody>
          <a:bodyPr/>
          <a:lstStyle/>
          <a:p>
            <a:pPr eaLnBrk="1" hangingPunct="1"/>
            <a:r>
              <a:rPr lang="en-US" sz="3400" smtClean="0"/>
              <a:t>Specialized transduction by </a:t>
            </a:r>
            <a:r>
              <a:rPr lang="el-GR" sz="3400" smtClean="0">
                <a:cs typeface="Times New Roman" pitchFamily="18" charset="0"/>
              </a:rPr>
              <a:t>λ</a:t>
            </a:r>
            <a:r>
              <a:rPr lang="en-US" sz="3400" smtClean="0">
                <a:cs typeface="Times New Roman" pitchFamily="18" charset="0"/>
              </a:rPr>
              <a:t> </a:t>
            </a:r>
            <a:r>
              <a:rPr lang="en-US" sz="3400" smtClean="0"/>
              <a:t>phage in </a:t>
            </a:r>
            <a:r>
              <a:rPr lang="en-US" sz="3400" i="1" smtClean="0"/>
              <a:t>E.coli</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457200"/>
            <a:ext cx="8534400" cy="838200"/>
          </a:xfrm>
        </p:spPr>
        <p:txBody>
          <a:bodyPr/>
          <a:lstStyle/>
          <a:p>
            <a:pPr eaLnBrk="1" hangingPunct="1"/>
            <a:r>
              <a:rPr lang="en-US" smtClean="0"/>
              <a:t>Conjugation and Plasmids</a:t>
            </a:r>
          </a:p>
        </p:txBody>
      </p:sp>
      <p:sp>
        <p:nvSpPr>
          <p:cNvPr id="28675" name="Rectangle 3"/>
          <p:cNvSpPr>
            <a:spLocks noGrp="1" noChangeArrowheads="1"/>
          </p:cNvSpPr>
          <p:nvPr>
            <p:ph idx="1"/>
          </p:nvPr>
        </p:nvSpPr>
        <p:spPr>
          <a:xfrm>
            <a:off x="228600" y="1676400"/>
            <a:ext cx="8534400" cy="4737100"/>
          </a:xfrm>
        </p:spPr>
        <p:txBody>
          <a:bodyPr/>
          <a:lstStyle/>
          <a:p>
            <a:pPr eaLnBrk="1" hangingPunct="1">
              <a:buFont typeface="Times"/>
              <a:buChar char="•"/>
            </a:pPr>
            <a:r>
              <a:rPr lang="en-US" sz="2400" b="1" smtClean="0"/>
              <a:t>Conjugation </a:t>
            </a:r>
            <a:r>
              <a:rPr lang="en-US" sz="2400" smtClean="0"/>
              <a:t>is the process where genetic material is transferred between bacterial cells</a:t>
            </a:r>
          </a:p>
          <a:p>
            <a:pPr eaLnBrk="1" hangingPunct="1">
              <a:buFont typeface="Times"/>
              <a:buChar char="•"/>
            </a:pPr>
            <a:endParaRPr lang="en-US" sz="2400" smtClean="0"/>
          </a:p>
          <a:p>
            <a:pPr eaLnBrk="1" hangingPunct="1">
              <a:buFont typeface="Times"/>
              <a:buChar char="•"/>
            </a:pPr>
            <a:r>
              <a:rPr lang="en-US" sz="2400" smtClean="0"/>
              <a:t>Sex pili allow cells to connect and pull together for DNA transfer</a:t>
            </a:r>
          </a:p>
          <a:p>
            <a:pPr eaLnBrk="1" hangingPunct="1">
              <a:buFont typeface="Times"/>
              <a:buChar char="•"/>
            </a:pPr>
            <a:endParaRPr lang="en-US" sz="2400" smtClean="0"/>
          </a:p>
          <a:p>
            <a:pPr eaLnBrk="1" hangingPunct="1">
              <a:buFont typeface="Times"/>
              <a:buChar char="•"/>
            </a:pPr>
            <a:r>
              <a:rPr lang="en-US" sz="2400" smtClean="0"/>
              <a:t>A piece of DNA called the </a:t>
            </a:r>
            <a:r>
              <a:rPr lang="en-US" sz="2400" b="1" smtClean="0"/>
              <a:t>F factor </a:t>
            </a:r>
            <a:r>
              <a:rPr lang="en-US" sz="2400" smtClean="0"/>
              <a:t>is required for the production of sex pili</a:t>
            </a:r>
          </a:p>
          <a:p>
            <a:pPr eaLnBrk="1" hangingPunct="1">
              <a:buFont typeface="Times"/>
              <a:buChar char="•"/>
            </a:pPr>
            <a:endParaRPr lang="en-US" sz="2400" smtClean="0"/>
          </a:p>
          <a:p>
            <a:pPr eaLnBrk="1" hangingPunct="1">
              <a:buFont typeface="Times"/>
              <a:buChar char="•"/>
            </a:pPr>
            <a:r>
              <a:rPr lang="en-US" sz="2400" smtClean="0"/>
              <a:t>The F factor can exist as a separate plasmid or as DNA within the bacterial chromosome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27_12BactConjugation-U"/>
          <p:cNvPicPr>
            <a:picLocks noChangeAspect="1" noChangeArrowheads="1"/>
          </p:cNvPicPr>
          <p:nvPr/>
        </p:nvPicPr>
        <p:blipFill>
          <a:blip r:embed="rId3"/>
          <a:srcRect/>
          <a:stretch>
            <a:fillRect/>
          </a:stretch>
        </p:blipFill>
        <p:spPr bwMode="auto">
          <a:xfrm>
            <a:off x="304800" y="273050"/>
            <a:ext cx="8548688" cy="6584950"/>
          </a:xfrm>
          <a:prstGeom prst="rect">
            <a:avLst/>
          </a:prstGeom>
          <a:noFill/>
          <a:ln w="9525">
            <a:noFill/>
            <a:miter lim="800000"/>
            <a:headEnd/>
            <a:tailEnd/>
          </a:ln>
        </p:spPr>
      </p:pic>
      <p:sp>
        <p:nvSpPr>
          <p:cNvPr id="29699" name="Rectangle 3"/>
          <p:cNvSpPr>
            <a:spLocks noChangeArrowheads="1"/>
          </p:cNvSpPr>
          <p:nvPr/>
        </p:nvSpPr>
        <p:spPr bwMode="auto">
          <a:xfrm>
            <a:off x="152400" y="0"/>
            <a:ext cx="1981200" cy="304800"/>
          </a:xfrm>
          <a:prstGeom prst="rect">
            <a:avLst/>
          </a:prstGeom>
          <a:noFill/>
          <a:ln w="3175">
            <a:noFill/>
            <a:miter lim="800000"/>
            <a:headEnd/>
            <a:tailEnd/>
          </a:ln>
        </p:spPr>
        <p:txBody>
          <a:bodyPr/>
          <a:lstStyle/>
          <a:p>
            <a:r>
              <a:rPr lang="en-US" sz="1400">
                <a:latin typeface="Times New Roman" pitchFamily="18" charset="0"/>
              </a:rPr>
              <a:t>Fig. 27-12</a:t>
            </a:r>
          </a:p>
        </p:txBody>
      </p:sp>
      <p:sp>
        <p:nvSpPr>
          <p:cNvPr id="29700" name="Text Box 4"/>
          <p:cNvSpPr txBox="1">
            <a:spLocks noChangeArrowheads="1"/>
          </p:cNvSpPr>
          <p:nvPr/>
        </p:nvSpPr>
        <p:spPr bwMode="auto">
          <a:xfrm>
            <a:off x="3870325" y="6303963"/>
            <a:ext cx="1316038" cy="295275"/>
          </a:xfrm>
          <a:prstGeom prst="rect">
            <a:avLst/>
          </a:prstGeom>
          <a:noFill/>
          <a:ln w="9525">
            <a:noFill/>
            <a:miter lim="800000"/>
            <a:headEnd/>
            <a:tailEnd/>
          </a:ln>
        </p:spPr>
        <p:txBody>
          <a:bodyPr wrap="none" lIns="0" tIns="0" rIns="0" bIns="0"/>
          <a:lstStyle/>
          <a:p>
            <a:pPr marL="457200" indent="-457200" eaLnBrk="0" hangingPunct="0">
              <a:lnSpc>
                <a:spcPct val="80000"/>
              </a:lnSpc>
              <a:buFont typeface="Arial" charset="0"/>
              <a:buNone/>
            </a:pPr>
            <a:r>
              <a:rPr lang="en-US" sz="2400" b="1"/>
              <a:t>Sex pilus</a:t>
            </a:r>
            <a:endParaRPr lang="en-US" sz="1200" b="1"/>
          </a:p>
        </p:txBody>
      </p:sp>
      <p:sp>
        <p:nvSpPr>
          <p:cNvPr id="29701" name="Text Box 5"/>
          <p:cNvSpPr txBox="1">
            <a:spLocks noChangeArrowheads="1"/>
          </p:cNvSpPr>
          <p:nvPr/>
        </p:nvSpPr>
        <p:spPr bwMode="auto">
          <a:xfrm>
            <a:off x="7934325" y="6229350"/>
            <a:ext cx="769938" cy="295275"/>
          </a:xfrm>
          <a:prstGeom prst="rect">
            <a:avLst/>
          </a:prstGeom>
          <a:noFill/>
          <a:ln w="9525">
            <a:noFill/>
            <a:miter lim="800000"/>
            <a:headEnd/>
            <a:tailEnd/>
          </a:ln>
        </p:spPr>
        <p:txBody>
          <a:bodyPr wrap="none" lIns="0" tIns="0" rIns="0" bIns="0"/>
          <a:lstStyle/>
          <a:p>
            <a:pPr marL="457200" indent="-457200" eaLnBrk="0" hangingPunct="0">
              <a:lnSpc>
                <a:spcPct val="80000"/>
              </a:lnSpc>
              <a:buFont typeface="Arial" charset="0"/>
              <a:buNone/>
            </a:pPr>
            <a:r>
              <a:rPr lang="en-US" sz="2400" b="1"/>
              <a:t>1 µm</a:t>
            </a:r>
            <a:endParaRPr lang="en-US" sz="1200" b="1"/>
          </a:p>
        </p:txBody>
      </p:sp>
      <p:sp>
        <p:nvSpPr>
          <p:cNvPr id="29702" name="Line 6"/>
          <p:cNvSpPr>
            <a:spLocks noChangeShapeType="1"/>
          </p:cNvSpPr>
          <p:nvPr/>
        </p:nvSpPr>
        <p:spPr bwMode="auto">
          <a:xfrm>
            <a:off x="7810500" y="6192838"/>
            <a:ext cx="985838" cy="0"/>
          </a:xfrm>
          <a:prstGeom prst="line">
            <a:avLst/>
          </a:prstGeom>
          <a:noFill/>
          <a:ln w="25400">
            <a:solidFill>
              <a:schemeClr val="tx1"/>
            </a:solidFill>
            <a:round/>
            <a:headEnd/>
            <a:tailEnd/>
          </a:ln>
        </p:spPr>
        <p:txBody>
          <a:bodyPr wrap="none" anchor="ctr"/>
          <a:lstStyle/>
          <a:p>
            <a:endParaRPr lang="en-US"/>
          </a:p>
        </p:txBody>
      </p:sp>
      <p:sp>
        <p:nvSpPr>
          <p:cNvPr id="29703" name="Line 7"/>
          <p:cNvSpPr>
            <a:spLocks noChangeShapeType="1"/>
          </p:cNvSpPr>
          <p:nvPr/>
        </p:nvSpPr>
        <p:spPr bwMode="auto">
          <a:xfrm>
            <a:off x="7805738" y="6108700"/>
            <a:ext cx="0" cy="177800"/>
          </a:xfrm>
          <a:prstGeom prst="line">
            <a:avLst/>
          </a:prstGeom>
          <a:noFill/>
          <a:ln w="25400">
            <a:solidFill>
              <a:schemeClr val="tx1"/>
            </a:solidFill>
            <a:round/>
            <a:headEnd/>
            <a:tailEnd/>
          </a:ln>
        </p:spPr>
        <p:txBody>
          <a:bodyPr wrap="none" anchor="ctr"/>
          <a:lstStyle/>
          <a:p>
            <a:endParaRPr lang="en-US"/>
          </a:p>
        </p:txBody>
      </p:sp>
      <p:sp>
        <p:nvSpPr>
          <p:cNvPr id="29704" name="Line 8"/>
          <p:cNvSpPr>
            <a:spLocks noChangeShapeType="1"/>
          </p:cNvSpPr>
          <p:nvPr/>
        </p:nvSpPr>
        <p:spPr bwMode="auto">
          <a:xfrm>
            <a:off x="8796338" y="6113463"/>
            <a:ext cx="0" cy="177800"/>
          </a:xfrm>
          <a:prstGeom prst="line">
            <a:avLst/>
          </a:prstGeom>
          <a:noFill/>
          <a:ln w="25400">
            <a:solidFill>
              <a:schemeClr val="tx1"/>
            </a:solidFill>
            <a:round/>
            <a:headEnd/>
            <a:tailEnd/>
          </a:ln>
        </p:spPr>
        <p:txBody>
          <a:bodyPr wrap="none" anchor="ctr"/>
          <a:lstStyle/>
          <a:p>
            <a:endParaRPr lang="en-US"/>
          </a:p>
        </p:txBody>
      </p:sp>
      <p:sp>
        <p:nvSpPr>
          <p:cNvPr id="29705" name="Line 9"/>
          <p:cNvSpPr>
            <a:spLocks noChangeShapeType="1"/>
          </p:cNvSpPr>
          <p:nvPr/>
        </p:nvSpPr>
        <p:spPr bwMode="auto">
          <a:xfrm>
            <a:off x="4540250" y="3860800"/>
            <a:ext cx="0" cy="2400300"/>
          </a:xfrm>
          <a:prstGeom prst="line">
            <a:avLst/>
          </a:prstGeom>
          <a:noFill/>
          <a:ln w="50800">
            <a:solidFill>
              <a:schemeClr val="bg1"/>
            </a:solidFill>
            <a:round/>
            <a:headEnd/>
            <a:tailEnd/>
          </a:ln>
        </p:spPr>
        <p:txBody>
          <a:bodyPr wrap="none" anchor="ctr"/>
          <a:lstStyle/>
          <a:p>
            <a:endParaRPr lang="en-US"/>
          </a:p>
        </p:txBody>
      </p:sp>
      <p:sp>
        <p:nvSpPr>
          <p:cNvPr id="29706" name="Line 10"/>
          <p:cNvSpPr>
            <a:spLocks noChangeShapeType="1"/>
          </p:cNvSpPr>
          <p:nvPr/>
        </p:nvSpPr>
        <p:spPr bwMode="auto">
          <a:xfrm>
            <a:off x="4540250" y="3860800"/>
            <a:ext cx="0" cy="2400300"/>
          </a:xfrm>
          <a:prstGeom prst="line">
            <a:avLst/>
          </a:prstGeom>
          <a:noFill/>
          <a:ln w="25400">
            <a:solidFill>
              <a:schemeClr val="tx1"/>
            </a:solidFill>
            <a:round/>
            <a:headEnd/>
            <a:tailEnd/>
          </a:ln>
        </p:spPr>
        <p:txBody>
          <a:bodyPr wrap="none" anchor="ctr"/>
          <a:lstStyle/>
          <a:p>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381000" y="609600"/>
            <a:ext cx="8534400" cy="503238"/>
          </a:xfrm>
          <a:noFill/>
        </p:spPr>
        <p:txBody>
          <a:bodyPr>
            <a:normAutofit fontScale="90000"/>
          </a:bodyPr>
          <a:lstStyle/>
          <a:p>
            <a:pPr eaLnBrk="1" hangingPunct="1"/>
            <a:r>
              <a:rPr lang="en-US" smtClean="0">
                <a:solidFill>
                  <a:schemeClr val="tx1"/>
                </a:solidFill>
              </a:rPr>
              <a:t>The F Factor as a Plasmid</a:t>
            </a:r>
          </a:p>
        </p:txBody>
      </p:sp>
      <p:sp>
        <p:nvSpPr>
          <p:cNvPr id="30723" name="Rectangle 3"/>
          <p:cNvSpPr>
            <a:spLocks noGrp="1" noChangeArrowheads="1"/>
          </p:cNvSpPr>
          <p:nvPr>
            <p:ph idx="1"/>
          </p:nvPr>
        </p:nvSpPr>
        <p:spPr>
          <a:xfrm>
            <a:off x="206375" y="1946275"/>
            <a:ext cx="8534400" cy="3822700"/>
          </a:xfrm>
        </p:spPr>
        <p:txBody>
          <a:bodyPr>
            <a:normAutofit lnSpcReduction="10000"/>
          </a:bodyPr>
          <a:lstStyle/>
          <a:p>
            <a:pPr eaLnBrk="1" hangingPunct="1">
              <a:buFont typeface="Times"/>
              <a:buChar char="•"/>
            </a:pPr>
            <a:r>
              <a:rPr lang="en-US" smtClean="0"/>
              <a:t>Cells containing the </a:t>
            </a:r>
            <a:r>
              <a:rPr lang="en-US" b="1" smtClean="0"/>
              <a:t>F plasmid </a:t>
            </a:r>
            <a:r>
              <a:rPr lang="en-US" smtClean="0"/>
              <a:t>function as DNA donors during conjugation</a:t>
            </a:r>
          </a:p>
          <a:p>
            <a:pPr eaLnBrk="1" hangingPunct="1">
              <a:buFont typeface="Times"/>
              <a:buChar char="•"/>
            </a:pPr>
            <a:endParaRPr lang="en-US" smtClean="0"/>
          </a:p>
          <a:p>
            <a:pPr eaLnBrk="1" hangingPunct="1">
              <a:buFont typeface="Times"/>
              <a:buChar char="•"/>
            </a:pPr>
            <a:r>
              <a:rPr lang="en-US" smtClean="0"/>
              <a:t>Cells without the F factor function as DNA recipients during conjugation</a:t>
            </a:r>
          </a:p>
          <a:p>
            <a:pPr eaLnBrk="1" hangingPunct="1">
              <a:buFont typeface="Times"/>
              <a:buChar char="•"/>
            </a:pPr>
            <a:endParaRPr lang="en-US" smtClean="0"/>
          </a:p>
          <a:p>
            <a:pPr eaLnBrk="1" hangingPunct="1">
              <a:buFont typeface="Times"/>
              <a:buChar char="•"/>
            </a:pPr>
            <a:r>
              <a:rPr lang="en-US" smtClean="0"/>
              <a:t>The F factor is transferable during conjugation</a:t>
            </a:r>
          </a:p>
          <a:p>
            <a:pPr eaLnBrk="1" hangingPunct="1">
              <a:buFont typeface="Times"/>
              <a:buChar char="•"/>
            </a:pPr>
            <a:endParaRPr lang="en-US" smtClean="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27_13-BactConjRecombAB-U"/>
          <p:cNvPicPr>
            <a:picLocks noChangeAspect="1" noChangeArrowheads="1"/>
          </p:cNvPicPr>
          <p:nvPr/>
        </p:nvPicPr>
        <p:blipFill>
          <a:blip r:embed="rId3"/>
          <a:srcRect/>
          <a:stretch>
            <a:fillRect/>
          </a:stretch>
        </p:blipFill>
        <p:spPr bwMode="auto">
          <a:xfrm>
            <a:off x="296863" y="1320800"/>
            <a:ext cx="8548687" cy="4292600"/>
          </a:xfrm>
          <a:prstGeom prst="rect">
            <a:avLst/>
          </a:prstGeom>
          <a:noFill/>
          <a:ln w="9525">
            <a:noFill/>
            <a:miter lim="800000"/>
            <a:headEnd/>
            <a:tailEnd/>
          </a:ln>
        </p:spPr>
      </p:pic>
      <p:sp>
        <p:nvSpPr>
          <p:cNvPr id="31747" name="Rectangle 3"/>
          <p:cNvSpPr>
            <a:spLocks noChangeArrowheads="1"/>
          </p:cNvSpPr>
          <p:nvPr/>
        </p:nvSpPr>
        <p:spPr bwMode="auto">
          <a:xfrm>
            <a:off x="152400" y="0"/>
            <a:ext cx="1981200" cy="304800"/>
          </a:xfrm>
          <a:prstGeom prst="rect">
            <a:avLst/>
          </a:prstGeom>
          <a:noFill/>
          <a:ln w="3175">
            <a:noFill/>
            <a:miter lim="800000"/>
            <a:headEnd/>
            <a:tailEnd/>
          </a:ln>
        </p:spPr>
        <p:txBody>
          <a:bodyPr/>
          <a:lstStyle/>
          <a:p>
            <a:r>
              <a:rPr lang="en-US" sz="1400">
                <a:latin typeface="Times New Roman" pitchFamily="18" charset="0"/>
              </a:rPr>
              <a:t>Fig. 27-13</a:t>
            </a:r>
          </a:p>
        </p:txBody>
      </p:sp>
      <p:sp>
        <p:nvSpPr>
          <p:cNvPr id="31748" name="Text Box 4"/>
          <p:cNvSpPr txBox="1">
            <a:spLocks noChangeArrowheads="1"/>
          </p:cNvSpPr>
          <p:nvPr/>
        </p:nvSpPr>
        <p:spPr bwMode="auto">
          <a:xfrm>
            <a:off x="949325" y="1344613"/>
            <a:ext cx="769938" cy="155575"/>
          </a:xfrm>
          <a:prstGeom prst="rect">
            <a:avLst/>
          </a:prstGeom>
          <a:noFill/>
          <a:ln w="9525">
            <a:noFill/>
            <a:miter lim="800000"/>
            <a:headEnd/>
            <a:tailEnd/>
          </a:ln>
        </p:spPr>
        <p:txBody>
          <a:bodyPr wrap="none" lIns="0" tIns="0" rIns="0" bIns="0"/>
          <a:lstStyle/>
          <a:p>
            <a:pPr marL="457200" indent="-457200" eaLnBrk="0" hangingPunct="0">
              <a:lnSpc>
                <a:spcPct val="80000"/>
              </a:lnSpc>
              <a:buFont typeface="Arial" charset="0"/>
              <a:buNone/>
            </a:pPr>
            <a:r>
              <a:rPr lang="en-US" sz="1200" b="1"/>
              <a:t>F plasmid</a:t>
            </a:r>
          </a:p>
        </p:txBody>
      </p:sp>
      <p:sp>
        <p:nvSpPr>
          <p:cNvPr id="31749" name="Text Box 5"/>
          <p:cNvSpPr txBox="1">
            <a:spLocks noChangeArrowheads="1"/>
          </p:cNvSpPr>
          <p:nvPr/>
        </p:nvSpPr>
        <p:spPr bwMode="auto">
          <a:xfrm>
            <a:off x="587375" y="1890713"/>
            <a:ext cx="496888" cy="149225"/>
          </a:xfrm>
          <a:prstGeom prst="rect">
            <a:avLst/>
          </a:prstGeom>
          <a:noFill/>
          <a:ln w="9525">
            <a:noFill/>
            <a:miter lim="800000"/>
            <a:headEnd/>
            <a:tailEnd/>
          </a:ln>
        </p:spPr>
        <p:txBody>
          <a:bodyPr wrap="none" lIns="0" tIns="0" rIns="0" bIns="0"/>
          <a:lstStyle/>
          <a:p>
            <a:pPr marL="457200" indent="-457200" eaLnBrk="0" hangingPunct="0">
              <a:lnSpc>
                <a:spcPct val="80000"/>
              </a:lnSpc>
              <a:buFont typeface="Arial" charset="0"/>
              <a:buNone/>
            </a:pPr>
            <a:r>
              <a:rPr lang="en-US" sz="1200" b="1"/>
              <a:t>F</a:t>
            </a:r>
            <a:r>
              <a:rPr lang="en-US" sz="1200" b="1" baseline="30000"/>
              <a:t>+</a:t>
            </a:r>
            <a:r>
              <a:rPr lang="en-US" sz="1200" b="1"/>
              <a:t> cell</a:t>
            </a:r>
          </a:p>
        </p:txBody>
      </p:sp>
      <p:sp>
        <p:nvSpPr>
          <p:cNvPr id="31750" name="Text Box 6"/>
          <p:cNvSpPr txBox="1">
            <a:spLocks noChangeArrowheads="1"/>
          </p:cNvSpPr>
          <p:nvPr/>
        </p:nvSpPr>
        <p:spPr bwMode="auto">
          <a:xfrm>
            <a:off x="581025" y="2640013"/>
            <a:ext cx="496888" cy="149225"/>
          </a:xfrm>
          <a:prstGeom prst="rect">
            <a:avLst/>
          </a:prstGeom>
          <a:noFill/>
          <a:ln w="9525">
            <a:noFill/>
            <a:miter lim="800000"/>
            <a:headEnd/>
            <a:tailEnd/>
          </a:ln>
        </p:spPr>
        <p:txBody>
          <a:bodyPr wrap="none" lIns="0" tIns="0" rIns="0" bIns="0"/>
          <a:lstStyle/>
          <a:p>
            <a:pPr marL="457200" indent="-457200" eaLnBrk="0" hangingPunct="0">
              <a:lnSpc>
                <a:spcPct val="80000"/>
              </a:lnSpc>
              <a:buFont typeface="Arial" charset="0"/>
              <a:buNone/>
            </a:pPr>
            <a:r>
              <a:rPr lang="en-US" sz="1200" b="1"/>
              <a:t>F</a:t>
            </a:r>
            <a:r>
              <a:rPr lang="en-US" sz="1200" b="1" baseline="30000"/>
              <a:t>–</a:t>
            </a:r>
            <a:r>
              <a:rPr lang="en-US" sz="1200" b="1"/>
              <a:t> cell</a:t>
            </a:r>
          </a:p>
        </p:txBody>
      </p:sp>
      <p:sp>
        <p:nvSpPr>
          <p:cNvPr id="31751" name="Text Box 7"/>
          <p:cNvSpPr txBox="1">
            <a:spLocks noChangeArrowheads="1"/>
          </p:cNvSpPr>
          <p:nvPr/>
        </p:nvSpPr>
        <p:spPr bwMode="auto">
          <a:xfrm>
            <a:off x="327025" y="2182813"/>
            <a:ext cx="509588" cy="320675"/>
          </a:xfrm>
          <a:prstGeom prst="rect">
            <a:avLst/>
          </a:prstGeom>
          <a:noFill/>
          <a:ln w="9525">
            <a:noFill/>
            <a:miter lim="800000"/>
            <a:headEnd/>
            <a:tailEnd/>
          </a:ln>
        </p:spPr>
        <p:txBody>
          <a:bodyPr wrap="none" lIns="0" tIns="0" rIns="0" bIns="0"/>
          <a:lstStyle/>
          <a:p>
            <a:pPr marL="457200" indent="-457200" eaLnBrk="0" hangingPunct="0">
              <a:lnSpc>
                <a:spcPct val="80000"/>
              </a:lnSpc>
              <a:buFont typeface="Arial" charset="0"/>
              <a:buNone/>
            </a:pPr>
            <a:r>
              <a:rPr lang="en-US" sz="1200" b="1"/>
              <a:t>Mating</a:t>
            </a:r>
          </a:p>
          <a:p>
            <a:pPr marL="457200" indent="-457200" eaLnBrk="0" hangingPunct="0">
              <a:lnSpc>
                <a:spcPct val="80000"/>
              </a:lnSpc>
              <a:buFont typeface="Arial" charset="0"/>
              <a:buNone/>
            </a:pPr>
            <a:r>
              <a:rPr lang="en-US" sz="1200" b="1"/>
              <a:t>bridge</a:t>
            </a:r>
          </a:p>
        </p:txBody>
      </p:sp>
      <p:sp>
        <p:nvSpPr>
          <p:cNvPr id="31752" name="Text Box 8"/>
          <p:cNvSpPr txBox="1">
            <a:spLocks noChangeArrowheads="1"/>
          </p:cNvSpPr>
          <p:nvPr/>
        </p:nvSpPr>
        <p:spPr bwMode="auto">
          <a:xfrm>
            <a:off x="1965325" y="1350963"/>
            <a:ext cx="1652588" cy="149225"/>
          </a:xfrm>
          <a:prstGeom prst="rect">
            <a:avLst/>
          </a:prstGeom>
          <a:noFill/>
          <a:ln w="9525">
            <a:noFill/>
            <a:miter lim="800000"/>
            <a:headEnd/>
            <a:tailEnd/>
          </a:ln>
        </p:spPr>
        <p:txBody>
          <a:bodyPr wrap="none" lIns="0" tIns="0" rIns="0" bIns="0"/>
          <a:lstStyle/>
          <a:p>
            <a:pPr marL="457200" indent="-457200" eaLnBrk="0" hangingPunct="0">
              <a:lnSpc>
                <a:spcPct val="80000"/>
              </a:lnSpc>
              <a:buFont typeface="Arial" charset="0"/>
              <a:buNone/>
            </a:pPr>
            <a:r>
              <a:rPr lang="en-US" sz="1200" b="1"/>
              <a:t>Bacterial chromosome</a:t>
            </a:r>
          </a:p>
        </p:txBody>
      </p:sp>
      <p:sp>
        <p:nvSpPr>
          <p:cNvPr id="31753" name="Text Box 9"/>
          <p:cNvSpPr txBox="1">
            <a:spLocks noChangeArrowheads="1"/>
          </p:cNvSpPr>
          <p:nvPr/>
        </p:nvSpPr>
        <p:spPr bwMode="auto">
          <a:xfrm>
            <a:off x="2466975" y="2747963"/>
            <a:ext cx="973138" cy="301625"/>
          </a:xfrm>
          <a:prstGeom prst="rect">
            <a:avLst/>
          </a:prstGeom>
          <a:noFill/>
          <a:ln w="9525">
            <a:noFill/>
            <a:miter lim="800000"/>
            <a:headEnd/>
            <a:tailEnd/>
          </a:ln>
        </p:spPr>
        <p:txBody>
          <a:bodyPr wrap="none" lIns="0" tIns="0" rIns="0" bIns="0"/>
          <a:lstStyle/>
          <a:p>
            <a:pPr marL="457200" indent="-457200" eaLnBrk="0" hangingPunct="0">
              <a:lnSpc>
                <a:spcPct val="80000"/>
              </a:lnSpc>
              <a:buFont typeface="Arial" charset="0"/>
              <a:buNone/>
            </a:pPr>
            <a:r>
              <a:rPr lang="en-US" sz="1200" b="1"/>
              <a:t>Bacterial</a:t>
            </a:r>
          </a:p>
          <a:p>
            <a:pPr marL="457200" indent="-457200" eaLnBrk="0" hangingPunct="0">
              <a:lnSpc>
                <a:spcPct val="80000"/>
              </a:lnSpc>
              <a:buFont typeface="Arial" charset="0"/>
              <a:buNone/>
            </a:pPr>
            <a:r>
              <a:rPr lang="en-US" sz="1200" b="1"/>
              <a:t>chromosome</a:t>
            </a:r>
          </a:p>
        </p:txBody>
      </p:sp>
      <p:sp>
        <p:nvSpPr>
          <p:cNvPr id="31754" name="Text Box 10"/>
          <p:cNvSpPr txBox="1">
            <a:spLocks noChangeArrowheads="1"/>
          </p:cNvSpPr>
          <p:nvPr/>
        </p:nvSpPr>
        <p:spPr bwMode="auto">
          <a:xfrm>
            <a:off x="346075" y="3230563"/>
            <a:ext cx="3221038" cy="168275"/>
          </a:xfrm>
          <a:prstGeom prst="rect">
            <a:avLst/>
          </a:prstGeom>
          <a:noFill/>
          <a:ln w="9525">
            <a:noFill/>
            <a:miter lim="800000"/>
            <a:headEnd/>
            <a:tailEnd/>
          </a:ln>
        </p:spPr>
        <p:txBody>
          <a:bodyPr wrap="none" lIns="0" tIns="0" rIns="0" bIns="0"/>
          <a:lstStyle/>
          <a:p>
            <a:pPr marL="457200" indent="-457200" eaLnBrk="0" hangingPunct="0">
              <a:lnSpc>
                <a:spcPct val="80000"/>
              </a:lnSpc>
              <a:buFont typeface="Arial" charset="0"/>
              <a:buNone/>
            </a:pPr>
            <a:r>
              <a:rPr lang="en-US" sz="1200" b="1"/>
              <a:t>(a) Conjugation and transfer of an F plasmid</a:t>
            </a:r>
          </a:p>
        </p:txBody>
      </p:sp>
      <p:sp>
        <p:nvSpPr>
          <p:cNvPr id="31755" name="Line 11"/>
          <p:cNvSpPr>
            <a:spLocks noChangeShapeType="1"/>
          </p:cNvSpPr>
          <p:nvPr/>
        </p:nvSpPr>
        <p:spPr bwMode="auto">
          <a:xfrm>
            <a:off x="850900" y="2260600"/>
            <a:ext cx="901700" cy="0"/>
          </a:xfrm>
          <a:prstGeom prst="line">
            <a:avLst/>
          </a:prstGeom>
          <a:noFill/>
          <a:ln w="25400">
            <a:solidFill>
              <a:schemeClr val="tx1"/>
            </a:solidFill>
            <a:round/>
            <a:headEnd/>
            <a:tailEnd/>
          </a:ln>
        </p:spPr>
        <p:txBody>
          <a:bodyPr wrap="none" anchor="ctr"/>
          <a:lstStyle/>
          <a:p>
            <a:endParaRPr lang="en-US"/>
          </a:p>
        </p:txBody>
      </p:sp>
      <p:sp>
        <p:nvSpPr>
          <p:cNvPr id="31756" name="Line 12"/>
          <p:cNvSpPr>
            <a:spLocks noChangeShapeType="1"/>
          </p:cNvSpPr>
          <p:nvPr/>
        </p:nvSpPr>
        <p:spPr bwMode="auto">
          <a:xfrm>
            <a:off x="1441450" y="1498600"/>
            <a:ext cx="0" cy="304800"/>
          </a:xfrm>
          <a:prstGeom prst="line">
            <a:avLst/>
          </a:prstGeom>
          <a:noFill/>
          <a:ln w="25400">
            <a:solidFill>
              <a:schemeClr val="tx1"/>
            </a:solidFill>
            <a:round/>
            <a:headEnd/>
            <a:tailEnd/>
          </a:ln>
        </p:spPr>
        <p:txBody>
          <a:bodyPr wrap="none" anchor="ctr"/>
          <a:lstStyle/>
          <a:p>
            <a:endParaRPr lang="en-US"/>
          </a:p>
        </p:txBody>
      </p:sp>
      <p:sp>
        <p:nvSpPr>
          <p:cNvPr id="31757" name="Line 13"/>
          <p:cNvSpPr>
            <a:spLocks noChangeShapeType="1"/>
          </p:cNvSpPr>
          <p:nvPr/>
        </p:nvSpPr>
        <p:spPr bwMode="auto">
          <a:xfrm>
            <a:off x="2012950" y="1504950"/>
            <a:ext cx="0" cy="254000"/>
          </a:xfrm>
          <a:prstGeom prst="line">
            <a:avLst/>
          </a:prstGeom>
          <a:noFill/>
          <a:ln w="25400">
            <a:solidFill>
              <a:schemeClr val="tx1"/>
            </a:solidFill>
            <a:round/>
            <a:headEnd/>
            <a:tailEnd/>
          </a:ln>
        </p:spPr>
        <p:txBody>
          <a:bodyPr wrap="none" anchor="ctr"/>
          <a:lstStyle/>
          <a:p>
            <a:endParaRPr lang="en-US"/>
          </a:p>
        </p:txBody>
      </p:sp>
      <p:sp>
        <p:nvSpPr>
          <p:cNvPr id="31758" name="Line 14"/>
          <p:cNvSpPr>
            <a:spLocks noChangeShapeType="1"/>
          </p:cNvSpPr>
          <p:nvPr/>
        </p:nvSpPr>
        <p:spPr bwMode="auto">
          <a:xfrm>
            <a:off x="2279650" y="2711450"/>
            <a:ext cx="165100" cy="101600"/>
          </a:xfrm>
          <a:prstGeom prst="line">
            <a:avLst/>
          </a:prstGeom>
          <a:noFill/>
          <a:ln w="25400">
            <a:solidFill>
              <a:schemeClr val="tx1"/>
            </a:solidFill>
            <a:round/>
            <a:headEnd/>
            <a:tailEnd/>
          </a:ln>
        </p:spPr>
        <p:txBody>
          <a:bodyPr wrap="none" anchor="ctr"/>
          <a:lstStyle/>
          <a:p>
            <a:endParaRPr lang="en-US"/>
          </a:p>
        </p:txBody>
      </p:sp>
      <p:sp>
        <p:nvSpPr>
          <p:cNvPr id="31759" name="Text Box 15"/>
          <p:cNvSpPr txBox="1">
            <a:spLocks noChangeArrowheads="1"/>
          </p:cNvSpPr>
          <p:nvPr/>
        </p:nvSpPr>
        <p:spPr bwMode="auto">
          <a:xfrm>
            <a:off x="6962775" y="1903413"/>
            <a:ext cx="496888" cy="149225"/>
          </a:xfrm>
          <a:prstGeom prst="rect">
            <a:avLst/>
          </a:prstGeom>
          <a:noFill/>
          <a:ln w="9525">
            <a:noFill/>
            <a:miter lim="800000"/>
            <a:headEnd/>
            <a:tailEnd/>
          </a:ln>
        </p:spPr>
        <p:txBody>
          <a:bodyPr wrap="none" lIns="0" tIns="0" rIns="0" bIns="0"/>
          <a:lstStyle/>
          <a:p>
            <a:pPr marL="457200" indent="-457200" eaLnBrk="0" hangingPunct="0">
              <a:lnSpc>
                <a:spcPct val="80000"/>
              </a:lnSpc>
              <a:buFont typeface="Arial" charset="0"/>
              <a:buNone/>
            </a:pPr>
            <a:r>
              <a:rPr lang="en-US" sz="1200" b="1"/>
              <a:t>F</a:t>
            </a:r>
            <a:r>
              <a:rPr lang="en-US" sz="1200" b="1" baseline="30000"/>
              <a:t>+</a:t>
            </a:r>
            <a:r>
              <a:rPr lang="en-US" sz="1200" b="1"/>
              <a:t> cell</a:t>
            </a:r>
          </a:p>
        </p:txBody>
      </p:sp>
      <p:sp>
        <p:nvSpPr>
          <p:cNvPr id="31760" name="Text Box 16"/>
          <p:cNvSpPr txBox="1">
            <a:spLocks noChangeArrowheads="1"/>
          </p:cNvSpPr>
          <p:nvPr/>
        </p:nvSpPr>
        <p:spPr bwMode="auto">
          <a:xfrm>
            <a:off x="6962775" y="2652713"/>
            <a:ext cx="496888" cy="149225"/>
          </a:xfrm>
          <a:prstGeom prst="rect">
            <a:avLst/>
          </a:prstGeom>
          <a:noFill/>
          <a:ln w="9525">
            <a:noFill/>
            <a:miter lim="800000"/>
            <a:headEnd/>
            <a:tailEnd/>
          </a:ln>
        </p:spPr>
        <p:txBody>
          <a:bodyPr wrap="none" lIns="0" tIns="0" rIns="0" bIns="0"/>
          <a:lstStyle/>
          <a:p>
            <a:pPr marL="457200" indent="-457200" eaLnBrk="0" hangingPunct="0">
              <a:lnSpc>
                <a:spcPct val="80000"/>
              </a:lnSpc>
              <a:buFont typeface="Arial" charset="0"/>
              <a:buNone/>
            </a:pPr>
            <a:r>
              <a:rPr lang="en-US" sz="1200" b="1"/>
              <a:t>F</a:t>
            </a:r>
            <a:r>
              <a:rPr lang="en-US" sz="1200" b="1" baseline="30000"/>
              <a:t>+</a:t>
            </a:r>
            <a:r>
              <a:rPr lang="en-US" sz="1200" b="1"/>
              <a:t> cell</a:t>
            </a:r>
          </a:p>
        </p:txBody>
      </p:sp>
      <p:sp>
        <p:nvSpPr>
          <p:cNvPr id="31761" name="Text Box 17"/>
          <p:cNvSpPr txBox="1">
            <a:spLocks noChangeArrowheads="1"/>
          </p:cNvSpPr>
          <p:nvPr/>
        </p:nvSpPr>
        <p:spPr bwMode="auto">
          <a:xfrm>
            <a:off x="593725" y="4811713"/>
            <a:ext cx="496888" cy="149225"/>
          </a:xfrm>
          <a:prstGeom prst="rect">
            <a:avLst/>
          </a:prstGeom>
          <a:noFill/>
          <a:ln w="9525">
            <a:noFill/>
            <a:miter lim="800000"/>
            <a:headEnd/>
            <a:tailEnd/>
          </a:ln>
        </p:spPr>
        <p:txBody>
          <a:bodyPr wrap="none" lIns="0" tIns="0" rIns="0" bIns="0"/>
          <a:lstStyle/>
          <a:p>
            <a:pPr marL="457200" indent="-457200" eaLnBrk="0" hangingPunct="0">
              <a:lnSpc>
                <a:spcPct val="80000"/>
              </a:lnSpc>
              <a:buFont typeface="Arial" charset="0"/>
              <a:buNone/>
            </a:pPr>
            <a:r>
              <a:rPr lang="en-US" sz="1200" b="1"/>
              <a:t>F</a:t>
            </a:r>
            <a:r>
              <a:rPr lang="en-US" sz="1200" b="1" baseline="30000"/>
              <a:t>–</a:t>
            </a:r>
            <a:r>
              <a:rPr lang="en-US" sz="1200" b="1"/>
              <a:t> cell</a:t>
            </a:r>
          </a:p>
        </p:txBody>
      </p:sp>
      <p:sp>
        <p:nvSpPr>
          <p:cNvPr id="31762" name="Text Box 18"/>
          <p:cNvSpPr txBox="1">
            <a:spLocks noChangeArrowheads="1"/>
          </p:cNvSpPr>
          <p:nvPr/>
        </p:nvSpPr>
        <p:spPr bwMode="auto">
          <a:xfrm>
            <a:off x="346075" y="5268913"/>
            <a:ext cx="4960938" cy="193675"/>
          </a:xfrm>
          <a:prstGeom prst="rect">
            <a:avLst/>
          </a:prstGeom>
          <a:noFill/>
          <a:ln w="9525">
            <a:noFill/>
            <a:miter lim="800000"/>
            <a:headEnd/>
            <a:tailEnd/>
          </a:ln>
        </p:spPr>
        <p:txBody>
          <a:bodyPr wrap="none" lIns="0" tIns="0" rIns="0" bIns="0"/>
          <a:lstStyle/>
          <a:p>
            <a:pPr marL="457200" indent="-457200" eaLnBrk="0" hangingPunct="0">
              <a:lnSpc>
                <a:spcPct val="80000"/>
              </a:lnSpc>
              <a:buFont typeface="Arial" charset="0"/>
              <a:buNone/>
            </a:pPr>
            <a:r>
              <a:rPr lang="en-US" sz="1200" b="1"/>
              <a:t>(b) Conjugation and transfer of part of an Hfr bacterial chromosome</a:t>
            </a:r>
          </a:p>
        </p:txBody>
      </p:sp>
      <p:sp>
        <p:nvSpPr>
          <p:cNvPr id="31763" name="Text Box 19"/>
          <p:cNvSpPr txBox="1">
            <a:spLocks noChangeArrowheads="1"/>
          </p:cNvSpPr>
          <p:nvPr/>
        </p:nvSpPr>
        <p:spPr bwMode="auto">
          <a:xfrm>
            <a:off x="320675" y="4398963"/>
            <a:ext cx="566738" cy="149225"/>
          </a:xfrm>
          <a:prstGeom prst="rect">
            <a:avLst/>
          </a:prstGeom>
          <a:noFill/>
          <a:ln w="9525">
            <a:noFill/>
            <a:miter lim="800000"/>
            <a:headEnd/>
            <a:tailEnd/>
          </a:ln>
        </p:spPr>
        <p:txBody>
          <a:bodyPr wrap="none" lIns="0" tIns="0" rIns="0" bIns="0"/>
          <a:lstStyle/>
          <a:p>
            <a:pPr marL="457200" indent="-457200" eaLnBrk="0" hangingPunct="0">
              <a:lnSpc>
                <a:spcPct val="80000"/>
              </a:lnSpc>
              <a:buFont typeface="Arial" charset="0"/>
              <a:buNone/>
            </a:pPr>
            <a:r>
              <a:rPr lang="en-US" sz="1200" b="1"/>
              <a:t>F factor</a:t>
            </a:r>
          </a:p>
        </p:txBody>
      </p:sp>
      <p:sp>
        <p:nvSpPr>
          <p:cNvPr id="31764" name="Text Box 20"/>
          <p:cNvSpPr txBox="1">
            <a:spLocks noChangeArrowheads="1"/>
          </p:cNvSpPr>
          <p:nvPr/>
        </p:nvSpPr>
        <p:spPr bwMode="auto">
          <a:xfrm>
            <a:off x="530225" y="4024313"/>
            <a:ext cx="566738" cy="149225"/>
          </a:xfrm>
          <a:prstGeom prst="rect">
            <a:avLst/>
          </a:prstGeom>
          <a:noFill/>
          <a:ln w="9525">
            <a:noFill/>
            <a:miter lim="800000"/>
            <a:headEnd/>
            <a:tailEnd/>
          </a:ln>
        </p:spPr>
        <p:txBody>
          <a:bodyPr wrap="none" lIns="0" tIns="0" rIns="0" bIns="0"/>
          <a:lstStyle/>
          <a:p>
            <a:pPr marL="457200" indent="-457200" eaLnBrk="0" hangingPunct="0">
              <a:lnSpc>
                <a:spcPct val="80000"/>
              </a:lnSpc>
              <a:buFont typeface="Arial" charset="0"/>
              <a:buNone/>
            </a:pPr>
            <a:r>
              <a:rPr lang="en-US" sz="1200" b="1"/>
              <a:t>Hfr cell</a:t>
            </a:r>
          </a:p>
        </p:txBody>
      </p:sp>
      <p:sp>
        <p:nvSpPr>
          <p:cNvPr id="31765" name="Line 21"/>
          <p:cNvSpPr>
            <a:spLocks noChangeShapeType="1"/>
          </p:cNvSpPr>
          <p:nvPr/>
        </p:nvSpPr>
        <p:spPr bwMode="auto">
          <a:xfrm flipV="1">
            <a:off x="952500" y="4241800"/>
            <a:ext cx="704850" cy="209550"/>
          </a:xfrm>
          <a:prstGeom prst="line">
            <a:avLst/>
          </a:prstGeom>
          <a:noFill/>
          <a:ln w="25400">
            <a:solidFill>
              <a:schemeClr val="tx1"/>
            </a:solidFill>
            <a:round/>
            <a:headEnd/>
            <a:tailEnd/>
          </a:ln>
        </p:spPr>
        <p:txBody>
          <a:bodyPr wrap="none" anchor="ctr"/>
          <a:lstStyle/>
          <a:p>
            <a:endParaRPr lang="en-US"/>
          </a:p>
        </p:txBody>
      </p:sp>
      <p:sp>
        <p:nvSpPr>
          <p:cNvPr id="31766" name="Text Box 22"/>
          <p:cNvSpPr txBox="1">
            <a:spLocks noChangeArrowheads="1"/>
          </p:cNvSpPr>
          <p:nvPr/>
        </p:nvSpPr>
        <p:spPr bwMode="auto">
          <a:xfrm>
            <a:off x="1393825" y="4006850"/>
            <a:ext cx="179388" cy="149225"/>
          </a:xfrm>
          <a:prstGeom prst="rect">
            <a:avLst/>
          </a:prstGeom>
          <a:noFill/>
          <a:ln w="9525">
            <a:noFill/>
            <a:miter lim="800000"/>
            <a:headEnd/>
            <a:tailEnd/>
          </a:ln>
        </p:spPr>
        <p:txBody>
          <a:bodyPr wrap="none" lIns="0" tIns="0" rIns="0" bIns="0"/>
          <a:lstStyle/>
          <a:p>
            <a:pPr marL="457200" indent="-457200" eaLnBrk="0" hangingPunct="0">
              <a:lnSpc>
                <a:spcPct val="80000"/>
              </a:lnSpc>
              <a:buFont typeface="Arial" charset="0"/>
              <a:buNone/>
            </a:pPr>
            <a:r>
              <a:rPr lang="en-US" sz="1200" b="1" i="1"/>
              <a:t>A</a:t>
            </a:r>
            <a:r>
              <a:rPr lang="en-US" sz="1200" b="1" baseline="30000"/>
              <a:t>+</a:t>
            </a:r>
            <a:endParaRPr lang="en-US" sz="1200" b="1"/>
          </a:p>
        </p:txBody>
      </p:sp>
      <p:sp>
        <p:nvSpPr>
          <p:cNvPr id="31767" name="Text Box 23"/>
          <p:cNvSpPr txBox="1">
            <a:spLocks noChangeArrowheads="1"/>
          </p:cNvSpPr>
          <p:nvPr/>
        </p:nvSpPr>
        <p:spPr bwMode="auto">
          <a:xfrm>
            <a:off x="3851275" y="4064000"/>
            <a:ext cx="179388" cy="149225"/>
          </a:xfrm>
          <a:prstGeom prst="rect">
            <a:avLst/>
          </a:prstGeom>
          <a:noFill/>
          <a:ln w="9525">
            <a:noFill/>
            <a:miter lim="800000"/>
            <a:headEnd/>
            <a:tailEnd/>
          </a:ln>
        </p:spPr>
        <p:txBody>
          <a:bodyPr wrap="none" lIns="0" tIns="0" rIns="0" bIns="0"/>
          <a:lstStyle/>
          <a:p>
            <a:pPr marL="457200" indent="-457200" eaLnBrk="0" hangingPunct="0">
              <a:lnSpc>
                <a:spcPct val="80000"/>
              </a:lnSpc>
              <a:buFont typeface="Arial" charset="0"/>
              <a:buNone/>
            </a:pPr>
            <a:r>
              <a:rPr lang="en-US" sz="1200" b="1" i="1"/>
              <a:t>A</a:t>
            </a:r>
            <a:r>
              <a:rPr lang="en-US" sz="1200" b="1" baseline="30000"/>
              <a:t>+</a:t>
            </a:r>
            <a:endParaRPr lang="en-US" sz="1200" b="1"/>
          </a:p>
        </p:txBody>
      </p:sp>
      <p:sp>
        <p:nvSpPr>
          <p:cNvPr id="31768" name="Text Box 24"/>
          <p:cNvSpPr txBox="1">
            <a:spLocks noChangeArrowheads="1"/>
          </p:cNvSpPr>
          <p:nvPr/>
        </p:nvSpPr>
        <p:spPr bwMode="auto">
          <a:xfrm>
            <a:off x="3686175" y="4337050"/>
            <a:ext cx="179388" cy="149225"/>
          </a:xfrm>
          <a:prstGeom prst="rect">
            <a:avLst/>
          </a:prstGeom>
          <a:noFill/>
          <a:ln w="9525">
            <a:noFill/>
            <a:miter lim="800000"/>
            <a:headEnd/>
            <a:tailEnd/>
          </a:ln>
        </p:spPr>
        <p:txBody>
          <a:bodyPr wrap="none" lIns="0" tIns="0" rIns="0" bIns="0"/>
          <a:lstStyle/>
          <a:p>
            <a:pPr marL="457200" indent="-457200" eaLnBrk="0" hangingPunct="0">
              <a:lnSpc>
                <a:spcPct val="80000"/>
              </a:lnSpc>
              <a:buFont typeface="Arial" charset="0"/>
              <a:buNone/>
            </a:pPr>
            <a:r>
              <a:rPr lang="en-US" sz="1200" b="1" i="1"/>
              <a:t>A</a:t>
            </a:r>
            <a:r>
              <a:rPr lang="en-US" sz="1200" b="1" baseline="30000"/>
              <a:t>+</a:t>
            </a:r>
            <a:endParaRPr lang="en-US" sz="1200" b="1"/>
          </a:p>
        </p:txBody>
      </p:sp>
      <p:sp>
        <p:nvSpPr>
          <p:cNvPr id="31769" name="Text Box 25"/>
          <p:cNvSpPr txBox="1">
            <a:spLocks noChangeArrowheads="1"/>
          </p:cNvSpPr>
          <p:nvPr/>
        </p:nvSpPr>
        <p:spPr bwMode="auto">
          <a:xfrm>
            <a:off x="6245225" y="4038600"/>
            <a:ext cx="179388" cy="149225"/>
          </a:xfrm>
          <a:prstGeom prst="rect">
            <a:avLst/>
          </a:prstGeom>
          <a:noFill/>
          <a:ln w="9525">
            <a:noFill/>
            <a:miter lim="800000"/>
            <a:headEnd/>
            <a:tailEnd/>
          </a:ln>
        </p:spPr>
        <p:txBody>
          <a:bodyPr wrap="none" lIns="0" tIns="0" rIns="0" bIns="0"/>
          <a:lstStyle/>
          <a:p>
            <a:pPr marL="457200" indent="-457200" eaLnBrk="0" hangingPunct="0">
              <a:lnSpc>
                <a:spcPct val="80000"/>
              </a:lnSpc>
              <a:buFont typeface="Arial" charset="0"/>
              <a:buNone/>
            </a:pPr>
            <a:r>
              <a:rPr lang="en-US" sz="1200" b="1" i="1"/>
              <a:t>A</a:t>
            </a:r>
            <a:r>
              <a:rPr lang="en-US" sz="1200" b="1" baseline="30000"/>
              <a:t>+</a:t>
            </a:r>
            <a:endParaRPr lang="en-US" sz="1200" b="1"/>
          </a:p>
        </p:txBody>
      </p:sp>
      <p:sp>
        <p:nvSpPr>
          <p:cNvPr id="31770" name="Text Box 26"/>
          <p:cNvSpPr txBox="1">
            <a:spLocks noChangeArrowheads="1"/>
          </p:cNvSpPr>
          <p:nvPr/>
        </p:nvSpPr>
        <p:spPr bwMode="auto">
          <a:xfrm>
            <a:off x="5711825" y="4718050"/>
            <a:ext cx="179388" cy="149225"/>
          </a:xfrm>
          <a:prstGeom prst="rect">
            <a:avLst/>
          </a:prstGeom>
          <a:noFill/>
          <a:ln w="9525">
            <a:noFill/>
            <a:miter lim="800000"/>
            <a:headEnd/>
            <a:tailEnd/>
          </a:ln>
        </p:spPr>
        <p:txBody>
          <a:bodyPr wrap="none" lIns="0" tIns="0" rIns="0" bIns="0"/>
          <a:lstStyle/>
          <a:p>
            <a:pPr marL="457200" indent="-457200" eaLnBrk="0" hangingPunct="0">
              <a:lnSpc>
                <a:spcPct val="80000"/>
              </a:lnSpc>
              <a:buFont typeface="Arial" charset="0"/>
              <a:buNone/>
            </a:pPr>
            <a:r>
              <a:rPr lang="en-US" sz="1200" b="1" i="1"/>
              <a:t>A</a:t>
            </a:r>
            <a:r>
              <a:rPr lang="en-US" sz="1200" b="1" baseline="30000"/>
              <a:t>+</a:t>
            </a:r>
            <a:endParaRPr lang="en-US" sz="1200" b="1"/>
          </a:p>
        </p:txBody>
      </p:sp>
      <p:sp>
        <p:nvSpPr>
          <p:cNvPr id="31771" name="Text Box 27"/>
          <p:cNvSpPr txBox="1">
            <a:spLocks noChangeArrowheads="1"/>
          </p:cNvSpPr>
          <p:nvPr/>
        </p:nvSpPr>
        <p:spPr bwMode="auto">
          <a:xfrm>
            <a:off x="1819275" y="4724400"/>
            <a:ext cx="179388" cy="149225"/>
          </a:xfrm>
          <a:prstGeom prst="rect">
            <a:avLst/>
          </a:prstGeom>
          <a:noFill/>
          <a:ln w="9525">
            <a:noFill/>
            <a:miter lim="800000"/>
            <a:headEnd/>
            <a:tailEnd/>
          </a:ln>
        </p:spPr>
        <p:txBody>
          <a:bodyPr wrap="none" lIns="0" tIns="0" rIns="0" bIns="0"/>
          <a:lstStyle/>
          <a:p>
            <a:pPr marL="457200" indent="-457200" eaLnBrk="0" hangingPunct="0">
              <a:lnSpc>
                <a:spcPct val="80000"/>
              </a:lnSpc>
              <a:buFont typeface="Arial" charset="0"/>
              <a:buNone/>
            </a:pPr>
            <a:r>
              <a:rPr lang="en-US" sz="1200" b="1" i="1"/>
              <a:t>A</a:t>
            </a:r>
            <a:r>
              <a:rPr lang="en-US" sz="1200" b="1" baseline="30000"/>
              <a:t>–</a:t>
            </a:r>
            <a:endParaRPr lang="en-US" sz="1200" b="1"/>
          </a:p>
        </p:txBody>
      </p:sp>
      <p:sp>
        <p:nvSpPr>
          <p:cNvPr id="31772" name="Text Box 28"/>
          <p:cNvSpPr txBox="1">
            <a:spLocks noChangeArrowheads="1"/>
          </p:cNvSpPr>
          <p:nvPr/>
        </p:nvSpPr>
        <p:spPr bwMode="auto">
          <a:xfrm>
            <a:off x="3952875" y="4730750"/>
            <a:ext cx="179388" cy="149225"/>
          </a:xfrm>
          <a:prstGeom prst="rect">
            <a:avLst/>
          </a:prstGeom>
          <a:noFill/>
          <a:ln w="9525">
            <a:noFill/>
            <a:miter lim="800000"/>
            <a:headEnd/>
            <a:tailEnd/>
          </a:ln>
        </p:spPr>
        <p:txBody>
          <a:bodyPr wrap="none" lIns="0" tIns="0" rIns="0" bIns="0"/>
          <a:lstStyle/>
          <a:p>
            <a:pPr marL="457200" indent="-457200" eaLnBrk="0" hangingPunct="0">
              <a:lnSpc>
                <a:spcPct val="80000"/>
              </a:lnSpc>
              <a:buFont typeface="Arial" charset="0"/>
              <a:buNone/>
            </a:pPr>
            <a:r>
              <a:rPr lang="en-US" sz="1200" b="1" i="1"/>
              <a:t>A</a:t>
            </a:r>
            <a:r>
              <a:rPr lang="en-US" sz="1200" b="1" baseline="30000"/>
              <a:t>–</a:t>
            </a:r>
            <a:endParaRPr lang="en-US" sz="1200" b="1"/>
          </a:p>
        </p:txBody>
      </p:sp>
      <p:sp>
        <p:nvSpPr>
          <p:cNvPr id="31773" name="Text Box 29"/>
          <p:cNvSpPr txBox="1">
            <a:spLocks noChangeArrowheads="1"/>
          </p:cNvSpPr>
          <p:nvPr/>
        </p:nvSpPr>
        <p:spPr bwMode="auto">
          <a:xfrm>
            <a:off x="6092825" y="4705350"/>
            <a:ext cx="179388" cy="149225"/>
          </a:xfrm>
          <a:prstGeom prst="rect">
            <a:avLst/>
          </a:prstGeom>
          <a:noFill/>
          <a:ln w="9525">
            <a:noFill/>
            <a:miter lim="800000"/>
            <a:headEnd/>
            <a:tailEnd/>
          </a:ln>
        </p:spPr>
        <p:txBody>
          <a:bodyPr wrap="none" lIns="0" tIns="0" rIns="0" bIns="0"/>
          <a:lstStyle/>
          <a:p>
            <a:pPr marL="457200" indent="-457200" eaLnBrk="0" hangingPunct="0">
              <a:lnSpc>
                <a:spcPct val="80000"/>
              </a:lnSpc>
              <a:buFont typeface="Arial" charset="0"/>
              <a:buNone/>
            </a:pPr>
            <a:r>
              <a:rPr lang="en-US" sz="1200" b="1" i="1"/>
              <a:t>A</a:t>
            </a:r>
            <a:r>
              <a:rPr lang="en-US" sz="1200" b="1" baseline="30000"/>
              <a:t>–</a:t>
            </a:r>
            <a:endParaRPr lang="en-US" sz="1200" b="1"/>
          </a:p>
        </p:txBody>
      </p:sp>
      <p:sp>
        <p:nvSpPr>
          <p:cNvPr id="31774" name="Text Box 30"/>
          <p:cNvSpPr txBox="1">
            <a:spLocks noChangeArrowheads="1"/>
          </p:cNvSpPr>
          <p:nvPr/>
        </p:nvSpPr>
        <p:spPr bwMode="auto">
          <a:xfrm>
            <a:off x="7851775" y="4413250"/>
            <a:ext cx="179388" cy="149225"/>
          </a:xfrm>
          <a:prstGeom prst="rect">
            <a:avLst/>
          </a:prstGeom>
          <a:noFill/>
          <a:ln w="9525">
            <a:noFill/>
            <a:miter lim="800000"/>
            <a:headEnd/>
            <a:tailEnd/>
          </a:ln>
        </p:spPr>
        <p:txBody>
          <a:bodyPr wrap="none" lIns="0" tIns="0" rIns="0" bIns="0"/>
          <a:lstStyle/>
          <a:p>
            <a:pPr marL="457200" indent="-457200" eaLnBrk="0" hangingPunct="0">
              <a:lnSpc>
                <a:spcPct val="80000"/>
              </a:lnSpc>
              <a:buFont typeface="Arial" charset="0"/>
              <a:buNone/>
            </a:pPr>
            <a:r>
              <a:rPr lang="en-US" sz="1200" b="1" i="1"/>
              <a:t>A</a:t>
            </a:r>
            <a:r>
              <a:rPr lang="en-US" sz="1200" b="1" baseline="30000"/>
              <a:t>–</a:t>
            </a:r>
            <a:endParaRPr lang="en-US" sz="1200" b="1"/>
          </a:p>
        </p:txBody>
      </p:sp>
      <p:sp>
        <p:nvSpPr>
          <p:cNvPr id="31775" name="Text Box 31"/>
          <p:cNvSpPr txBox="1">
            <a:spLocks noChangeArrowheads="1"/>
          </p:cNvSpPr>
          <p:nvPr/>
        </p:nvSpPr>
        <p:spPr bwMode="auto">
          <a:xfrm>
            <a:off x="8239125" y="4425950"/>
            <a:ext cx="179388" cy="149225"/>
          </a:xfrm>
          <a:prstGeom prst="rect">
            <a:avLst/>
          </a:prstGeom>
          <a:noFill/>
          <a:ln w="9525">
            <a:noFill/>
            <a:miter lim="800000"/>
            <a:headEnd/>
            <a:tailEnd/>
          </a:ln>
        </p:spPr>
        <p:txBody>
          <a:bodyPr wrap="none" lIns="0" tIns="0" rIns="0" bIns="0"/>
          <a:lstStyle/>
          <a:p>
            <a:pPr marL="457200" indent="-457200" eaLnBrk="0" hangingPunct="0">
              <a:lnSpc>
                <a:spcPct val="80000"/>
              </a:lnSpc>
              <a:buFont typeface="Arial" charset="0"/>
              <a:buNone/>
            </a:pPr>
            <a:r>
              <a:rPr lang="en-US" sz="1200" b="1" i="1"/>
              <a:t>A</a:t>
            </a:r>
            <a:r>
              <a:rPr lang="en-US" sz="1200" b="1" baseline="30000"/>
              <a:t>+</a:t>
            </a:r>
            <a:endParaRPr lang="en-US" sz="1200" b="1"/>
          </a:p>
        </p:txBody>
      </p:sp>
      <p:sp>
        <p:nvSpPr>
          <p:cNvPr id="31776" name="Text Box 32"/>
          <p:cNvSpPr txBox="1">
            <a:spLocks noChangeArrowheads="1"/>
          </p:cNvSpPr>
          <p:nvPr/>
        </p:nvSpPr>
        <p:spPr bwMode="auto">
          <a:xfrm>
            <a:off x="7642225" y="3808413"/>
            <a:ext cx="973138" cy="320675"/>
          </a:xfrm>
          <a:prstGeom prst="rect">
            <a:avLst/>
          </a:prstGeom>
          <a:noFill/>
          <a:ln w="25400">
            <a:noFill/>
            <a:miter lim="800000"/>
            <a:headEnd/>
            <a:tailEnd/>
          </a:ln>
        </p:spPr>
        <p:txBody>
          <a:bodyPr wrap="none" lIns="0" tIns="0" rIns="0" bIns="0"/>
          <a:lstStyle/>
          <a:p>
            <a:pPr marL="457200" indent="-457200" eaLnBrk="0" hangingPunct="0">
              <a:lnSpc>
                <a:spcPct val="80000"/>
              </a:lnSpc>
              <a:buFont typeface="Arial" charset="0"/>
              <a:buNone/>
            </a:pPr>
            <a:r>
              <a:rPr lang="en-US" sz="1200" b="1"/>
              <a:t>Recombinant</a:t>
            </a:r>
          </a:p>
          <a:p>
            <a:pPr marL="457200" indent="-457200" eaLnBrk="0" hangingPunct="0">
              <a:buFont typeface="Arial" charset="0"/>
              <a:buNone/>
            </a:pPr>
            <a:r>
              <a:rPr lang="en-US" sz="1200" b="1"/>
              <a:t>F</a:t>
            </a:r>
            <a:r>
              <a:rPr lang="en-US" sz="1200" b="1" baseline="30000"/>
              <a:t>–</a:t>
            </a:r>
            <a:r>
              <a:rPr lang="en-US" sz="1200" b="1"/>
              <a:t> bacterium</a:t>
            </a:r>
          </a:p>
        </p:txBody>
      </p:sp>
      <p:sp>
        <p:nvSpPr>
          <p:cNvPr id="31777" name="Line 33"/>
          <p:cNvSpPr>
            <a:spLocks noChangeShapeType="1"/>
          </p:cNvSpPr>
          <p:nvPr/>
        </p:nvSpPr>
        <p:spPr bwMode="auto">
          <a:xfrm flipV="1">
            <a:off x="1282700" y="4086225"/>
            <a:ext cx="85725" cy="34925"/>
          </a:xfrm>
          <a:prstGeom prst="line">
            <a:avLst/>
          </a:prstGeom>
          <a:noFill/>
          <a:ln w="25400">
            <a:solidFill>
              <a:schemeClr val="tx1"/>
            </a:solidFill>
            <a:round/>
            <a:headEnd/>
            <a:tailEnd/>
          </a:ln>
        </p:spPr>
        <p:txBody>
          <a:bodyPr wrap="none" anchor="ctr"/>
          <a:lstStyle/>
          <a:p>
            <a:endParaRPr lang="en-US"/>
          </a:p>
        </p:txBody>
      </p:sp>
      <p:sp>
        <p:nvSpPr>
          <p:cNvPr id="31778" name="Line 34"/>
          <p:cNvSpPr>
            <a:spLocks noChangeShapeType="1"/>
          </p:cNvSpPr>
          <p:nvPr/>
        </p:nvSpPr>
        <p:spPr bwMode="auto">
          <a:xfrm>
            <a:off x="1711325" y="4800600"/>
            <a:ext cx="85725" cy="0"/>
          </a:xfrm>
          <a:prstGeom prst="line">
            <a:avLst/>
          </a:prstGeom>
          <a:noFill/>
          <a:ln w="25400">
            <a:solidFill>
              <a:schemeClr val="tx1"/>
            </a:solidFill>
            <a:round/>
            <a:headEnd/>
            <a:tailEnd/>
          </a:ln>
        </p:spPr>
        <p:txBody>
          <a:bodyPr wrap="none" anchor="ctr"/>
          <a:lstStyle/>
          <a:p>
            <a:endParaRPr lang="en-US"/>
          </a:p>
        </p:txBody>
      </p:sp>
      <p:sp>
        <p:nvSpPr>
          <p:cNvPr id="31779" name="Line 35"/>
          <p:cNvSpPr>
            <a:spLocks noChangeShapeType="1"/>
          </p:cNvSpPr>
          <p:nvPr/>
        </p:nvSpPr>
        <p:spPr bwMode="auto">
          <a:xfrm>
            <a:off x="3911600" y="4187825"/>
            <a:ext cx="0" cy="73025"/>
          </a:xfrm>
          <a:prstGeom prst="line">
            <a:avLst/>
          </a:prstGeom>
          <a:noFill/>
          <a:ln w="25400">
            <a:solidFill>
              <a:schemeClr val="tx1"/>
            </a:solidFill>
            <a:round/>
            <a:headEnd/>
            <a:tailEnd/>
          </a:ln>
        </p:spPr>
        <p:txBody>
          <a:bodyPr wrap="none" anchor="ctr"/>
          <a:lstStyle/>
          <a:p>
            <a:endParaRPr lang="en-US"/>
          </a:p>
        </p:txBody>
      </p:sp>
      <p:sp>
        <p:nvSpPr>
          <p:cNvPr id="31780" name="Line 36"/>
          <p:cNvSpPr>
            <a:spLocks noChangeShapeType="1"/>
          </p:cNvSpPr>
          <p:nvPr/>
        </p:nvSpPr>
        <p:spPr bwMode="auto">
          <a:xfrm>
            <a:off x="3857625" y="4349750"/>
            <a:ext cx="98425" cy="0"/>
          </a:xfrm>
          <a:prstGeom prst="line">
            <a:avLst/>
          </a:prstGeom>
          <a:noFill/>
          <a:ln w="25400">
            <a:solidFill>
              <a:schemeClr val="tx1"/>
            </a:solidFill>
            <a:round/>
            <a:headEnd/>
            <a:tailEnd/>
          </a:ln>
        </p:spPr>
        <p:txBody>
          <a:bodyPr wrap="none" anchor="ctr"/>
          <a:lstStyle/>
          <a:p>
            <a:endParaRPr lang="en-US"/>
          </a:p>
        </p:txBody>
      </p:sp>
      <p:sp>
        <p:nvSpPr>
          <p:cNvPr id="31781" name="Line 37"/>
          <p:cNvSpPr>
            <a:spLocks noChangeShapeType="1"/>
          </p:cNvSpPr>
          <p:nvPr/>
        </p:nvSpPr>
        <p:spPr bwMode="auto">
          <a:xfrm>
            <a:off x="3844925" y="4800600"/>
            <a:ext cx="104775" cy="0"/>
          </a:xfrm>
          <a:prstGeom prst="line">
            <a:avLst/>
          </a:prstGeom>
          <a:noFill/>
          <a:ln w="25400">
            <a:solidFill>
              <a:schemeClr val="tx1"/>
            </a:solidFill>
            <a:round/>
            <a:headEnd/>
            <a:tailEnd/>
          </a:ln>
        </p:spPr>
        <p:txBody>
          <a:bodyPr wrap="none" anchor="ctr"/>
          <a:lstStyle/>
          <a:p>
            <a:endParaRPr lang="en-US"/>
          </a:p>
        </p:txBody>
      </p:sp>
      <p:sp>
        <p:nvSpPr>
          <p:cNvPr id="31782" name="Line 38"/>
          <p:cNvSpPr>
            <a:spLocks noChangeShapeType="1"/>
          </p:cNvSpPr>
          <p:nvPr/>
        </p:nvSpPr>
        <p:spPr bwMode="auto">
          <a:xfrm>
            <a:off x="5886450" y="4791075"/>
            <a:ext cx="73025" cy="0"/>
          </a:xfrm>
          <a:prstGeom prst="line">
            <a:avLst/>
          </a:prstGeom>
          <a:noFill/>
          <a:ln w="25400">
            <a:solidFill>
              <a:schemeClr val="tx1"/>
            </a:solidFill>
            <a:round/>
            <a:headEnd/>
            <a:tailEnd/>
          </a:ln>
        </p:spPr>
        <p:txBody>
          <a:bodyPr wrap="none" anchor="ctr"/>
          <a:lstStyle/>
          <a:p>
            <a:endParaRPr lang="en-US"/>
          </a:p>
        </p:txBody>
      </p:sp>
      <p:sp>
        <p:nvSpPr>
          <p:cNvPr id="31783" name="Line 39"/>
          <p:cNvSpPr>
            <a:spLocks noChangeShapeType="1"/>
          </p:cNvSpPr>
          <p:nvPr/>
        </p:nvSpPr>
        <p:spPr bwMode="auto">
          <a:xfrm>
            <a:off x="6007100" y="4791075"/>
            <a:ext cx="79375" cy="0"/>
          </a:xfrm>
          <a:prstGeom prst="line">
            <a:avLst/>
          </a:prstGeom>
          <a:noFill/>
          <a:ln w="25400">
            <a:solidFill>
              <a:schemeClr val="tx1"/>
            </a:solidFill>
            <a:round/>
            <a:headEnd/>
            <a:tailEnd/>
          </a:ln>
        </p:spPr>
        <p:txBody>
          <a:bodyPr wrap="none" anchor="ctr"/>
          <a:lstStyle/>
          <a:p>
            <a:endParaRPr lang="en-US"/>
          </a:p>
        </p:txBody>
      </p:sp>
      <p:sp>
        <p:nvSpPr>
          <p:cNvPr id="31784" name="Line 40"/>
          <p:cNvSpPr>
            <a:spLocks noChangeShapeType="1"/>
          </p:cNvSpPr>
          <p:nvPr/>
        </p:nvSpPr>
        <p:spPr bwMode="auto">
          <a:xfrm flipV="1">
            <a:off x="6423025" y="3968750"/>
            <a:ext cx="66675" cy="66675"/>
          </a:xfrm>
          <a:prstGeom prst="line">
            <a:avLst/>
          </a:prstGeom>
          <a:noFill/>
          <a:ln w="25400">
            <a:solidFill>
              <a:schemeClr val="tx1"/>
            </a:solidFill>
            <a:round/>
            <a:headEnd/>
            <a:tailEnd/>
          </a:ln>
        </p:spPr>
        <p:txBody>
          <a:bodyPr wrap="none" anchor="ctr"/>
          <a:lstStyle/>
          <a:p>
            <a:endParaRPr lang="en-US"/>
          </a:p>
        </p:txBody>
      </p:sp>
      <p:sp>
        <p:nvSpPr>
          <p:cNvPr id="31785" name="Line 41"/>
          <p:cNvSpPr>
            <a:spLocks noChangeShapeType="1"/>
          </p:cNvSpPr>
          <p:nvPr/>
        </p:nvSpPr>
        <p:spPr bwMode="auto">
          <a:xfrm>
            <a:off x="8020050" y="4495800"/>
            <a:ext cx="88900" cy="0"/>
          </a:xfrm>
          <a:prstGeom prst="line">
            <a:avLst/>
          </a:prstGeom>
          <a:noFill/>
          <a:ln w="25400">
            <a:solidFill>
              <a:schemeClr val="tx1"/>
            </a:solidFill>
            <a:round/>
            <a:headEnd/>
            <a:tailEnd/>
          </a:ln>
        </p:spPr>
        <p:txBody>
          <a:bodyPr wrap="none" anchor="ctr"/>
          <a:lstStyle/>
          <a:p>
            <a:endParaRPr lang="en-US"/>
          </a:p>
        </p:txBody>
      </p:sp>
      <p:sp>
        <p:nvSpPr>
          <p:cNvPr id="31786" name="Line 42"/>
          <p:cNvSpPr>
            <a:spLocks noChangeShapeType="1"/>
          </p:cNvSpPr>
          <p:nvPr/>
        </p:nvSpPr>
        <p:spPr bwMode="auto">
          <a:xfrm>
            <a:off x="8140700" y="4489450"/>
            <a:ext cx="85725" cy="0"/>
          </a:xfrm>
          <a:prstGeom prst="line">
            <a:avLst/>
          </a:prstGeom>
          <a:noFill/>
          <a:ln w="25400">
            <a:solidFill>
              <a:schemeClr val="tx1"/>
            </a:solidFill>
            <a:round/>
            <a:headEnd/>
            <a:tailEnd/>
          </a:ln>
        </p:spPr>
        <p:txBody>
          <a:bodyPr wrap="none" anchor="ctr"/>
          <a:lstStyle/>
          <a:p>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609600"/>
            <a:ext cx="8534400" cy="503238"/>
          </a:xfrm>
        </p:spPr>
        <p:txBody>
          <a:bodyPr>
            <a:normAutofit fontScale="90000"/>
          </a:bodyPr>
          <a:lstStyle/>
          <a:p>
            <a:pPr eaLnBrk="1" hangingPunct="1"/>
            <a:r>
              <a:rPr lang="en-US" smtClean="0">
                <a:solidFill>
                  <a:schemeClr val="tx1"/>
                </a:solidFill>
              </a:rPr>
              <a:t>The F Factor in the Chromosome</a:t>
            </a:r>
          </a:p>
        </p:txBody>
      </p:sp>
      <p:sp>
        <p:nvSpPr>
          <p:cNvPr id="32771" name="Rectangle 3"/>
          <p:cNvSpPr>
            <a:spLocks noGrp="1" noChangeArrowheads="1"/>
          </p:cNvSpPr>
          <p:nvPr>
            <p:ph idx="1"/>
          </p:nvPr>
        </p:nvSpPr>
        <p:spPr>
          <a:xfrm>
            <a:off x="206375" y="1946275"/>
            <a:ext cx="8534400" cy="4737100"/>
          </a:xfrm>
        </p:spPr>
        <p:txBody>
          <a:bodyPr>
            <a:normAutofit lnSpcReduction="10000"/>
          </a:bodyPr>
          <a:lstStyle/>
          <a:p>
            <a:pPr eaLnBrk="1" hangingPunct="1">
              <a:buFont typeface="Times"/>
              <a:buChar char="•"/>
            </a:pPr>
            <a:r>
              <a:rPr lang="en-US" smtClean="0"/>
              <a:t>A cell with the F factor built into its chromosomes functions as a donor during conjugation</a:t>
            </a:r>
          </a:p>
          <a:p>
            <a:pPr eaLnBrk="1" hangingPunct="1">
              <a:buFont typeface="Times"/>
              <a:buChar char="•"/>
            </a:pPr>
            <a:endParaRPr lang="en-US" smtClean="0"/>
          </a:p>
          <a:p>
            <a:pPr eaLnBrk="1" hangingPunct="1">
              <a:buFont typeface="Times"/>
              <a:buChar char="•"/>
            </a:pPr>
            <a:r>
              <a:rPr lang="en-US" smtClean="0"/>
              <a:t>The recipient becomes a recombinant bacterium, with DNA from two different cells</a:t>
            </a:r>
          </a:p>
          <a:p>
            <a:pPr eaLnBrk="1" hangingPunct="1">
              <a:buFont typeface="Times"/>
              <a:buChar char="•"/>
            </a:pPr>
            <a:endParaRPr lang="en-US" smtClean="0"/>
          </a:p>
          <a:p>
            <a:pPr eaLnBrk="1" hangingPunct="1">
              <a:buFont typeface="Times"/>
              <a:buChar char="•"/>
            </a:pPr>
            <a:r>
              <a:rPr lang="en-US" smtClean="0"/>
              <a:t>It is assumed that horizontal gene transfer is also important in archaea</a:t>
            </a:r>
          </a:p>
          <a:p>
            <a:pPr eaLnBrk="1" hangingPunct="1">
              <a:buFont typeface="Times"/>
              <a:buChar char="•"/>
            </a:pPr>
            <a:endParaRPr lang="en-US" smtClean="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a:srcRect/>
          <a:stretch>
            <a:fillRect/>
          </a:stretch>
        </p:blipFill>
        <p:spPr bwMode="auto">
          <a:xfrm>
            <a:off x="152400" y="1828800"/>
            <a:ext cx="8839200" cy="3962400"/>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a:srcRect/>
          <a:stretch>
            <a:fillRect/>
          </a:stretch>
        </p:blipFill>
        <p:spPr bwMode="auto">
          <a:xfrm>
            <a:off x="0" y="1447800"/>
            <a:ext cx="9144000" cy="5180013"/>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4"/>
          <p:cNvSpPr>
            <a:spLocks noChangeArrowheads="1"/>
          </p:cNvSpPr>
          <p:nvPr/>
        </p:nvSpPr>
        <p:spPr bwMode="auto">
          <a:xfrm>
            <a:off x="1752600" y="3124200"/>
            <a:ext cx="5410200" cy="2590800"/>
          </a:xfrm>
          <a:prstGeom prst="roundRect">
            <a:avLst>
              <a:gd name="adj" fmla="val 16667"/>
            </a:avLst>
          </a:prstGeom>
          <a:solidFill>
            <a:srgbClr val="FFFF99"/>
          </a:solidFill>
          <a:ln w="88900" cmpd="dbl">
            <a:solidFill>
              <a:schemeClr val="tx1"/>
            </a:solidFill>
            <a:round/>
            <a:headEnd/>
            <a:tailEnd/>
          </a:ln>
        </p:spPr>
        <p:txBody>
          <a:bodyPr wrap="none" anchor="ctr"/>
          <a:lstStyle/>
          <a:p>
            <a:endParaRPr lang="en-IE"/>
          </a:p>
        </p:txBody>
      </p:sp>
      <p:sp>
        <p:nvSpPr>
          <p:cNvPr id="22531" name="Freeform 5"/>
          <p:cNvSpPr>
            <a:spLocks/>
          </p:cNvSpPr>
          <p:nvPr/>
        </p:nvSpPr>
        <p:spPr bwMode="auto">
          <a:xfrm flipV="1">
            <a:off x="2803525" y="3976688"/>
            <a:ext cx="609600" cy="671512"/>
          </a:xfrm>
          <a:custGeom>
            <a:avLst/>
            <a:gdLst>
              <a:gd name="T0" fmla="*/ 125 w 384"/>
              <a:gd name="T1" fmla="*/ 88 h 339"/>
              <a:gd name="T2" fmla="*/ 125 w 384"/>
              <a:gd name="T3" fmla="*/ 226 h 339"/>
              <a:gd name="T4" fmla="*/ 313 w 384"/>
              <a:gd name="T5" fmla="*/ 263 h 339"/>
              <a:gd name="T6" fmla="*/ 275 w 384"/>
              <a:gd name="T7" fmla="*/ 100 h 339"/>
              <a:gd name="T8" fmla="*/ 250 w 384"/>
              <a:gd name="T9" fmla="*/ 163 h 339"/>
              <a:gd name="T10" fmla="*/ 225 w 384"/>
              <a:gd name="T11" fmla="*/ 88 h 339"/>
              <a:gd name="T12" fmla="*/ 150 w 384"/>
              <a:gd name="T13" fmla="*/ 201 h 339"/>
              <a:gd name="T14" fmla="*/ 162 w 384"/>
              <a:gd name="T15" fmla="*/ 163 h 339"/>
              <a:gd name="T16" fmla="*/ 275 w 384"/>
              <a:gd name="T17" fmla="*/ 125 h 339"/>
              <a:gd name="T18" fmla="*/ 137 w 384"/>
              <a:gd name="T19" fmla="*/ 213 h 339"/>
              <a:gd name="T20" fmla="*/ 125 w 384"/>
              <a:gd name="T21" fmla="*/ 213 h 339"/>
              <a:gd name="T22" fmla="*/ 137 w 384"/>
              <a:gd name="T23" fmla="*/ 176 h 339"/>
              <a:gd name="T24" fmla="*/ 175 w 384"/>
              <a:gd name="T25" fmla="*/ 100 h 339"/>
              <a:gd name="T26" fmla="*/ 137 w 384"/>
              <a:gd name="T27" fmla="*/ 201 h 339"/>
              <a:gd name="T28" fmla="*/ 225 w 384"/>
              <a:gd name="T29" fmla="*/ 100 h 339"/>
              <a:gd name="T30" fmla="*/ 125 w 384"/>
              <a:gd name="T31" fmla="*/ 163 h 339"/>
              <a:gd name="T32" fmla="*/ 212 w 384"/>
              <a:gd name="T33" fmla="*/ 163 h 339"/>
              <a:gd name="T34" fmla="*/ 25 w 384"/>
              <a:gd name="T35" fmla="*/ 63 h 339"/>
              <a:gd name="T36" fmla="*/ 137 w 384"/>
              <a:gd name="T37" fmla="*/ 263 h 339"/>
              <a:gd name="T38" fmla="*/ 275 w 384"/>
              <a:gd name="T39" fmla="*/ 125 h 339"/>
              <a:gd name="T40" fmla="*/ 175 w 384"/>
              <a:gd name="T41" fmla="*/ 201 h 339"/>
              <a:gd name="T42" fmla="*/ 112 w 384"/>
              <a:gd name="T43" fmla="*/ 0 h 339"/>
              <a:gd name="T44" fmla="*/ 50 w 384"/>
              <a:gd name="T45" fmla="*/ 75 h 339"/>
              <a:gd name="T46" fmla="*/ 300 w 384"/>
              <a:gd name="T47" fmla="*/ 125 h 339"/>
              <a:gd name="T48" fmla="*/ 87 w 384"/>
              <a:gd name="T49" fmla="*/ 188 h 339"/>
              <a:gd name="T50" fmla="*/ 263 w 384"/>
              <a:gd name="T51" fmla="*/ 176 h 339"/>
              <a:gd name="T52" fmla="*/ 212 w 384"/>
              <a:gd name="T53" fmla="*/ 125 h 339"/>
              <a:gd name="T54" fmla="*/ 150 w 384"/>
              <a:gd name="T55" fmla="*/ 201 h 339"/>
              <a:gd name="T56" fmla="*/ 288 w 384"/>
              <a:gd name="T57" fmla="*/ 188 h 339"/>
              <a:gd name="T58" fmla="*/ 175 w 384"/>
              <a:gd name="T59" fmla="*/ 63 h 339"/>
              <a:gd name="T60" fmla="*/ 200 w 384"/>
              <a:gd name="T61" fmla="*/ 288 h 339"/>
              <a:gd name="T62" fmla="*/ 275 w 384"/>
              <a:gd name="T63" fmla="*/ 226 h 339"/>
              <a:gd name="T64" fmla="*/ 37 w 384"/>
              <a:gd name="T65" fmla="*/ 113 h 339"/>
              <a:gd name="T66" fmla="*/ 263 w 384"/>
              <a:gd name="T67" fmla="*/ 125 h 339"/>
              <a:gd name="T68" fmla="*/ 137 w 384"/>
              <a:gd name="T69" fmla="*/ 125 h 339"/>
              <a:gd name="T70" fmla="*/ 150 w 384"/>
              <a:gd name="T71" fmla="*/ 25 h 339"/>
              <a:gd name="T72" fmla="*/ 87 w 384"/>
              <a:gd name="T73" fmla="*/ 151 h 339"/>
              <a:gd name="T74" fmla="*/ 250 w 384"/>
              <a:gd name="T75" fmla="*/ 163 h 339"/>
              <a:gd name="T76" fmla="*/ 37 w 384"/>
              <a:gd name="T77" fmla="*/ 163 h 339"/>
              <a:gd name="T78" fmla="*/ 200 w 384"/>
              <a:gd name="T79" fmla="*/ 138 h 339"/>
              <a:gd name="T80" fmla="*/ 200 w 384"/>
              <a:gd name="T81" fmla="*/ 301 h 339"/>
              <a:gd name="T82" fmla="*/ 313 w 384"/>
              <a:gd name="T83" fmla="*/ 188 h 33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84"/>
              <a:gd name="T127" fmla="*/ 0 h 339"/>
              <a:gd name="T128" fmla="*/ 384 w 384"/>
              <a:gd name="T129" fmla="*/ 339 h 33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84" h="339">
                <a:moveTo>
                  <a:pt x="175" y="50"/>
                </a:moveTo>
                <a:cubicBezTo>
                  <a:pt x="158" y="63"/>
                  <a:pt x="141" y="74"/>
                  <a:pt x="125" y="88"/>
                </a:cubicBezTo>
                <a:cubicBezTo>
                  <a:pt x="103" y="108"/>
                  <a:pt x="62" y="151"/>
                  <a:pt x="62" y="151"/>
                </a:cubicBezTo>
                <a:cubicBezTo>
                  <a:pt x="83" y="176"/>
                  <a:pt x="98" y="208"/>
                  <a:pt x="125" y="226"/>
                </a:cubicBezTo>
                <a:cubicBezTo>
                  <a:pt x="169" y="255"/>
                  <a:pt x="226" y="257"/>
                  <a:pt x="275" y="276"/>
                </a:cubicBezTo>
                <a:cubicBezTo>
                  <a:pt x="288" y="272"/>
                  <a:pt x="305" y="274"/>
                  <a:pt x="313" y="263"/>
                </a:cubicBezTo>
                <a:cubicBezTo>
                  <a:pt x="328" y="242"/>
                  <a:pt x="338" y="188"/>
                  <a:pt x="338" y="188"/>
                </a:cubicBezTo>
                <a:cubicBezTo>
                  <a:pt x="334" y="175"/>
                  <a:pt x="325" y="83"/>
                  <a:pt x="275" y="100"/>
                </a:cubicBezTo>
                <a:cubicBezTo>
                  <a:pt x="275" y="100"/>
                  <a:pt x="206" y="164"/>
                  <a:pt x="212" y="176"/>
                </a:cubicBezTo>
                <a:cubicBezTo>
                  <a:pt x="218" y="188"/>
                  <a:pt x="237" y="167"/>
                  <a:pt x="250" y="163"/>
                </a:cubicBezTo>
                <a:cubicBezTo>
                  <a:pt x="254" y="142"/>
                  <a:pt x="270" y="120"/>
                  <a:pt x="263" y="100"/>
                </a:cubicBezTo>
                <a:cubicBezTo>
                  <a:pt x="259" y="87"/>
                  <a:pt x="236" y="81"/>
                  <a:pt x="225" y="88"/>
                </a:cubicBezTo>
                <a:cubicBezTo>
                  <a:pt x="202" y="101"/>
                  <a:pt x="190" y="129"/>
                  <a:pt x="175" y="151"/>
                </a:cubicBezTo>
                <a:cubicBezTo>
                  <a:pt x="165" y="167"/>
                  <a:pt x="150" y="220"/>
                  <a:pt x="150" y="201"/>
                </a:cubicBezTo>
                <a:cubicBezTo>
                  <a:pt x="150" y="174"/>
                  <a:pt x="167" y="150"/>
                  <a:pt x="175" y="125"/>
                </a:cubicBezTo>
                <a:cubicBezTo>
                  <a:pt x="179" y="112"/>
                  <a:pt x="162" y="163"/>
                  <a:pt x="162" y="163"/>
                </a:cubicBezTo>
                <a:cubicBezTo>
                  <a:pt x="183" y="180"/>
                  <a:pt x="198" y="213"/>
                  <a:pt x="225" y="213"/>
                </a:cubicBezTo>
                <a:cubicBezTo>
                  <a:pt x="252" y="213"/>
                  <a:pt x="269" y="145"/>
                  <a:pt x="275" y="125"/>
                </a:cubicBezTo>
                <a:cubicBezTo>
                  <a:pt x="271" y="100"/>
                  <a:pt x="288" y="50"/>
                  <a:pt x="263" y="50"/>
                </a:cubicBezTo>
                <a:cubicBezTo>
                  <a:pt x="250" y="50"/>
                  <a:pt x="138" y="212"/>
                  <a:pt x="137" y="213"/>
                </a:cubicBezTo>
                <a:cubicBezTo>
                  <a:pt x="97" y="339"/>
                  <a:pt x="177" y="131"/>
                  <a:pt x="162" y="138"/>
                </a:cubicBezTo>
                <a:cubicBezTo>
                  <a:pt x="137" y="150"/>
                  <a:pt x="125" y="185"/>
                  <a:pt x="125" y="213"/>
                </a:cubicBezTo>
                <a:cubicBezTo>
                  <a:pt x="125" y="237"/>
                  <a:pt x="150" y="172"/>
                  <a:pt x="162" y="151"/>
                </a:cubicBezTo>
                <a:cubicBezTo>
                  <a:pt x="153" y="123"/>
                  <a:pt x="137" y="50"/>
                  <a:pt x="137" y="176"/>
                </a:cubicBezTo>
                <a:cubicBezTo>
                  <a:pt x="137" y="189"/>
                  <a:pt x="144" y="150"/>
                  <a:pt x="150" y="138"/>
                </a:cubicBezTo>
                <a:cubicBezTo>
                  <a:pt x="157" y="124"/>
                  <a:pt x="160" y="100"/>
                  <a:pt x="175" y="100"/>
                </a:cubicBezTo>
                <a:cubicBezTo>
                  <a:pt x="188" y="100"/>
                  <a:pt x="167" y="125"/>
                  <a:pt x="162" y="138"/>
                </a:cubicBezTo>
                <a:cubicBezTo>
                  <a:pt x="154" y="159"/>
                  <a:pt x="145" y="180"/>
                  <a:pt x="137" y="201"/>
                </a:cubicBezTo>
                <a:cubicBezTo>
                  <a:pt x="145" y="213"/>
                  <a:pt x="147" y="238"/>
                  <a:pt x="162" y="238"/>
                </a:cubicBezTo>
                <a:cubicBezTo>
                  <a:pt x="209" y="238"/>
                  <a:pt x="220" y="123"/>
                  <a:pt x="225" y="100"/>
                </a:cubicBezTo>
                <a:cubicBezTo>
                  <a:pt x="221" y="83"/>
                  <a:pt x="228" y="56"/>
                  <a:pt x="212" y="50"/>
                </a:cubicBezTo>
                <a:cubicBezTo>
                  <a:pt x="163" y="31"/>
                  <a:pt x="134" y="136"/>
                  <a:pt x="125" y="163"/>
                </a:cubicBezTo>
                <a:cubicBezTo>
                  <a:pt x="133" y="180"/>
                  <a:pt x="134" y="203"/>
                  <a:pt x="150" y="213"/>
                </a:cubicBezTo>
                <a:cubicBezTo>
                  <a:pt x="179" y="231"/>
                  <a:pt x="206" y="172"/>
                  <a:pt x="212" y="163"/>
                </a:cubicBezTo>
                <a:cubicBezTo>
                  <a:pt x="208" y="142"/>
                  <a:pt x="212" y="118"/>
                  <a:pt x="200" y="100"/>
                </a:cubicBezTo>
                <a:cubicBezTo>
                  <a:pt x="148" y="22"/>
                  <a:pt x="107" y="54"/>
                  <a:pt x="25" y="63"/>
                </a:cubicBezTo>
                <a:cubicBezTo>
                  <a:pt x="24" y="67"/>
                  <a:pt x="0" y="134"/>
                  <a:pt x="0" y="138"/>
                </a:cubicBezTo>
                <a:cubicBezTo>
                  <a:pt x="11" y="233"/>
                  <a:pt x="59" y="237"/>
                  <a:pt x="137" y="263"/>
                </a:cubicBezTo>
                <a:cubicBezTo>
                  <a:pt x="188" y="259"/>
                  <a:pt x="384" y="276"/>
                  <a:pt x="313" y="151"/>
                </a:cubicBezTo>
                <a:cubicBezTo>
                  <a:pt x="305" y="138"/>
                  <a:pt x="288" y="134"/>
                  <a:pt x="275" y="125"/>
                </a:cubicBezTo>
                <a:cubicBezTo>
                  <a:pt x="250" y="138"/>
                  <a:pt x="222" y="146"/>
                  <a:pt x="200" y="163"/>
                </a:cubicBezTo>
                <a:cubicBezTo>
                  <a:pt x="188" y="172"/>
                  <a:pt x="160" y="201"/>
                  <a:pt x="175" y="201"/>
                </a:cubicBezTo>
                <a:cubicBezTo>
                  <a:pt x="199" y="201"/>
                  <a:pt x="216" y="176"/>
                  <a:pt x="237" y="163"/>
                </a:cubicBezTo>
                <a:cubicBezTo>
                  <a:pt x="276" y="50"/>
                  <a:pt x="198" y="22"/>
                  <a:pt x="112" y="0"/>
                </a:cubicBezTo>
                <a:cubicBezTo>
                  <a:pt x="104" y="13"/>
                  <a:pt x="97" y="26"/>
                  <a:pt x="87" y="38"/>
                </a:cubicBezTo>
                <a:cubicBezTo>
                  <a:pt x="76" y="51"/>
                  <a:pt x="52" y="58"/>
                  <a:pt x="50" y="75"/>
                </a:cubicBezTo>
                <a:cubicBezTo>
                  <a:pt x="38" y="215"/>
                  <a:pt x="209" y="247"/>
                  <a:pt x="313" y="263"/>
                </a:cubicBezTo>
                <a:cubicBezTo>
                  <a:pt x="345" y="216"/>
                  <a:pt x="375" y="193"/>
                  <a:pt x="300" y="125"/>
                </a:cubicBezTo>
                <a:cubicBezTo>
                  <a:pt x="275" y="102"/>
                  <a:pt x="200" y="100"/>
                  <a:pt x="200" y="100"/>
                </a:cubicBezTo>
                <a:cubicBezTo>
                  <a:pt x="132" y="114"/>
                  <a:pt x="110" y="122"/>
                  <a:pt x="87" y="188"/>
                </a:cubicBezTo>
                <a:cubicBezTo>
                  <a:pt x="112" y="201"/>
                  <a:pt x="134" y="221"/>
                  <a:pt x="162" y="226"/>
                </a:cubicBezTo>
                <a:cubicBezTo>
                  <a:pt x="184" y="230"/>
                  <a:pt x="263" y="222"/>
                  <a:pt x="263" y="176"/>
                </a:cubicBezTo>
                <a:cubicBezTo>
                  <a:pt x="263" y="164"/>
                  <a:pt x="246" y="193"/>
                  <a:pt x="237" y="201"/>
                </a:cubicBezTo>
                <a:cubicBezTo>
                  <a:pt x="229" y="176"/>
                  <a:pt x="220" y="150"/>
                  <a:pt x="212" y="125"/>
                </a:cubicBezTo>
                <a:cubicBezTo>
                  <a:pt x="208" y="113"/>
                  <a:pt x="200" y="88"/>
                  <a:pt x="200" y="88"/>
                </a:cubicBezTo>
                <a:cubicBezTo>
                  <a:pt x="159" y="104"/>
                  <a:pt x="51" y="147"/>
                  <a:pt x="150" y="201"/>
                </a:cubicBezTo>
                <a:cubicBezTo>
                  <a:pt x="172" y="213"/>
                  <a:pt x="200" y="209"/>
                  <a:pt x="225" y="213"/>
                </a:cubicBezTo>
                <a:cubicBezTo>
                  <a:pt x="246" y="205"/>
                  <a:pt x="280" y="209"/>
                  <a:pt x="288" y="188"/>
                </a:cubicBezTo>
                <a:cubicBezTo>
                  <a:pt x="321" y="105"/>
                  <a:pt x="271" y="85"/>
                  <a:pt x="225" y="50"/>
                </a:cubicBezTo>
                <a:cubicBezTo>
                  <a:pt x="208" y="54"/>
                  <a:pt x="188" y="52"/>
                  <a:pt x="175" y="63"/>
                </a:cubicBezTo>
                <a:cubicBezTo>
                  <a:pt x="148" y="87"/>
                  <a:pt x="112" y="151"/>
                  <a:pt x="112" y="151"/>
                </a:cubicBezTo>
                <a:cubicBezTo>
                  <a:pt x="124" y="231"/>
                  <a:pt x="106" y="259"/>
                  <a:pt x="200" y="288"/>
                </a:cubicBezTo>
                <a:cubicBezTo>
                  <a:pt x="216" y="293"/>
                  <a:pt x="233" y="280"/>
                  <a:pt x="250" y="276"/>
                </a:cubicBezTo>
                <a:cubicBezTo>
                  <a:pt x="258" y="259"/>
                  <a:pt x="273" y="245"/>
                  <a:pt x="275" y="226"/>
                </a:cubicBezTo>
                <a:cubicBezTo>
                  <a:pt x="286" y="123"/>
                  <a:pt x="171" y="58"/>
                  <a:pt x="87" y="38"/>
                </a:cubicBezTo>
                <a:cubicBezTo>
                  <a:pt x="82" y="43"/>
                  <a:pt x="24" y="90"/>
                  <a:pt x="37" y="113"/>
                </a:cubicBezTo>
                <a:cubicBezTo>
                  <a:pt x="72" y="174"/>
                  <a:pt x="153" y="174"/>
                  <a:pt x="212" y="188"/>
                </a:cubicBezTo>
                <a:cubicBezTo>
                  <a:pt x="226" y="178"/>
                  <a:pt x="276" y="157"/>
                  <a:pt x="263" y="125"/>
                </a:cubicBezTo>
                <a:cubicBezTo>
                  <a:pt x="257" y="111"/>
                  <a:pt x="238" y="108"/>
                  <a:pt x="225" y="100"/>
                </a:cubicBezTo>
                <a:cubicBezTo>
                  <a:pt x="196" y="108"/>
                  <a:pt x="164" y="110"/>
                  <a:pt x="137" y="125"/>
                </a:cubicBezTo>
                <a:cubicBezTo>
                  <a:pt x="67" y="164"/>
                  <a:pt x="130" y="258"/>
                  <a:pt x="175" y="288"/>
                </a:cubicBezTo>
                <a:cubicBezTo>
                  <a:pt x="258" y="205"/>
                  <a:pt x="246" y="98"/>
                  <a:pt x="150" y="25"/>
                </a:cubicBezTo>
                <a:cubicBezTo>
                  <a:pt x="125" y="29"/>
                  <a:pt x="96" y="23"/>
                  <a:pt x="75" y="38"/>
                </a:cubicBezTo>
                <a:cubicBezTo>
                  <a:pt x="42" y="61"/>
                  <a:pt x="74" y="136"/>
                  <a:pt x="87" y="151"/>
                </a:cubicBezTo>
                <a:cubicBezTo>
                  <a:pt x="116" y="185"/>
                  <a:pt x="196" y="200"/>
                  <a:pt x="237" y="213"/>
                </a:cubicBezTo>
                <a:cubicBezTo>
                  <a:pt x="241" y="196"/>
                  <a:pt x="256" y="179"/>
                  <a:pt x="250" y="163"/>
                </a:cubicBezTo>
                <a:cubicBezTo>
                  <a:pt x="229" y="107"/>
                  <a:pt x="183" y="109"/>
                  <a:pt x="137" y="100"/>
                </a:cubicBezTo>
                <a:cubicBezTo>
                  <a:pt x="104" y="121"/>
                  <a:pt x="4" y="141"/>
                  <a:pt x="37" y="163"/>
                </a:cubicBezTo>
                <a:cubicBezTo>
                  <a:pt x="121" y="219"/>
                  <a:pt x="126" y="210"/>
                  <a:pt x="212" y="238"/>
                </a:cubicBezTo>
                <a:cubicBezTo>
                  <a:pt x="216" y="223"/>
                  <a:pt x="248" y="146"/>
                  <a:pt x="200" y="138"/>
                </a:cubicBezTo>
                <a:cubicBezTo>
                  <a:pt x="179" y="135"/>
                  <a:pt x="167" y="163"/>
                  <a:pt x="150" y="176"/>
                </a:cubicBezTo>
                <a:cubicBezTo>
                  <a:pt x="129" y="256"/>
                  <a:pt x="134" y="251"/>
                  <a:pt x="200" y="301"/>
                </a:cubicBezTo>
                <a:cubicBezTo>
                  <a:pt x="225" y="297"/>
                  <a:pt x="252" y="299"/>
                  <a:pt x="275" y="288"/>
                </a:cubicBezTo>
                <a:cubicBezTo>
                  <a:pt x="305" y="273"/>
                  <a:pt x="313" y="216"/>
                  <a:pt x="313" y="188"/>
                </a:cubicBezTo>
                <a:lnTo>
                  <a:pt x="202" y="138"/>
                </a:lnTo>
              </a:path>
            </a:pathLst>
          </a:custGeom>
          <a:noFill/>
          <a:ln w="88900" cap="flat">
            <a:solidFill>
              <a:schemeClr val="tx1"/>
            </a:solidFill>
            <a:prstDash val="solid"/>
            <a:round/>
            <a:headEnd/>
            <a:tailEnd/>
          </a:ln>
        </p:spPr>
        <p:txBody>
          <a:bodyPr/>
          <a:lstStyle/>
          <a:p>
            <a:endParaRPr lang="en-US"/>
          </a:p>
        </p:txBody>
      </p:sp>
      <p:sp>
        <p:nvSpPr>
          <p:cNvPr id="22532" name="Freeform 6"/>
          <p:cNvSpPr>
            <a:spLocks/>
          </p:cNvSpPr>
          <p:nvPr/>
        </p:nvSpPr>
        <p:spPr bwMode="auto">
          <a:xfrm flipH="1">
            <a:off x="5562600" y="3886200"/>
            <a:ext cx="685800" cy="609600"/>
          </a:xfrm>
          <a:custGeom>
            <a:avLst/>
            <a:gdLst>
              <a:gd name="T0" fmla="*/ 125 w 384"/>
              <a:gd name="T1" fmla="*/ 88 h 339"/>
              <a:gd name="T2" fmla="*/ 125 w 384"/>
              <a:gd name="T3" fmla="*/ 226 h 339"/>
              <a:gd name="T4" fmla="*/ 313 w 384"/>
              <a:gd name="T5" fmla="*/ 263 h 339"/>
              <a:gd name="T6" fmla="*/ 275 w 384"/>
              <a:gd name="T7" fmla="*/ 100 h 339"/>
              <a:gd name="T8" fmla="*/ 250 w 384"/>
              <a:gd name="T9" fmla="*/ 163 h 339"/>
              <a:gd name="T10" fmla="*/ 225 w 384"/>
              <a:gd name="T11" fmla="*/ 88 h 339"/>
              <a:gd name="T12" fmla="*/ 150 w 384"/>
              <a:gd name="T13" fmla="*/ 201 h 339"/>
              <a:gd name="T14" fmla="*/ 162 w 384"/>
              <a:gd name="T15" fmla="*/ 163 h 339"/>
              <a:gd name="T16" fmla="*/ 275 w 384"/>
              <a:gd name="T17" fmla="*/ 125 h 339"/>
              <a:gd name="T18" fmla="*/ 137 w 384"/>
              <a:gd name="T19" fmla="*/ 213 h 339"/>
              <a:gd name="T20" fmla="*/ 125 w 384"/>
              <a:gd name="T21" fmla="*/ 213 h 339"/>
              <a:gd name="T22" fmla="*/ 137 w 384"/>
              <a:gd name="T23" fmla="*/ 176 h 339"/>
              <a:gd name="T24" fmla="*/ 175 w 384"/>
              <a:gd name="T25" fmla="*/ 100 h 339"/>
              <a:gd name="T26" fmla="*/ 137 w 384"/>
              <a:gd name="T27" fmla="*/ 201 h 339"/>
              <a:gd name="T28" fmla="*/ 225 w 384"/>
              <a:gd name="T29" fmla="*/ 100 h 339"/>
              <a:gd name="T30" fmla="*/ 125 w 384"/>
              <a:gd name="T31" fmla="*/ 163 h 339"/>
              <a:gd name="T32" fmla="*/ 212 w 384"/>
              <a:gd name="T33" fmla="*/ 163 h 339"/>
              <a:gd name="T34" fmla="*/ 25 w 384"/>
              <a:gd name="T35" fmla="*/ 63 h 339"/>
              <a:gd name="T36" fmla="*/ 137 w 384"/>
              <a:gd name="T37" fmla="*/ 263 h 339"/>
              <a:gd name="T38" fmla="*/ 275 w 384"/>
              <a:gd name="T39" fmla="*/ 125 h 339"/>
              <a:gd name="T40" fmla="*/ 175 w 384"/>
              <a:gd name="T41" fmla="*/ 201 h 339"/>
              <a:gd name="T42" fmla="*/ 112 w 384"/>
              <a:gd name="T43" fmla="*/ 0 h 339"/>
              <a:gd name="T44" fmla="*/ 50 w 384"/>
              <a:gd name="T45" fmla="*/ 75 h 339"/>
              <a:gd name="T46" fmla="*/ 300 w 384"/>
              <a:gd name="T47" fmla="*/ 125 h 339"/>
              <a:gd name="T48" fmla="*/ 87 w 384"/>
              <a:gd name="T49" fmla="*/ 188 h 339"/>
              <a:gd name="T50" fmla="*/ 263 w 384"/>
              <a:gd name="T51" fmla="*/ 176 h 339"/>
              <a:gd name="T52" fmla="*/ 212 w 384"/>
              <a:gd name="T53" fmla="*/ 125 h 339"/>
              <a:gd name="T54" fmla="*/ 150 w 384"/>
              <a:gd name="T55" fmla="*/ 201 h 339"/>
              <a:gd name="T56" fmla="*/ 288 w 384"/>
              <a:gd name="T57" fmla="*/ 188 h 339"/>
              <a:gd name="T58" fmla="*/ 175 w 384"/>
              <a:gd name="T59" fmla="*/ 63 h 339"/>
              <a:gd name="T60" fmla="*/ 200 w 384"/>
              <a:gd name="T61" fmla="*/ 288 h 339"/>
              <a:gd name="T62" fmla="*/ 275 w 384"/>
              <a:gd name="T63" fmla="*/ 226 h 339"/>
              <a:gd name="T64" fmla="*/ 37 w 384"/>
              <a:gd name="T65" fmla="*/ 113 h 339"/>
              <a:gd name="T66" fmla="*/ 263 w 384"/>
              <a:gd name="T67" fmla="*/ 125 h 339"/>
              <a:gd name="T68" fmla="*/ 137 w 384"/>
              <a:gd name="T69" fmla="*/ 125 h 339"/>
              <a:gd name="T70" fmla="*/ 150 w 384"/>
              <a:gd name="T71" fmla="*/ 25 h 339"/>
              <a:gd name="T72" fmla="*/ 87 w 384"/>
              <a:gd name="T73" fmla="*/ 151 h 339"/>
              <a:gd name="T74" fmla="*/ 250 w 384"/>
              <a:gd name="T75" fmla="*/ 163 h 339"/>
              <a:gd name="T76" fmla="*/ 37 w 384"/>
              <a:gd name="T77" fmla="*/ 163 h 339"/>
              <a:gd name="T78" fmla="*/ 200 w 384"/>
              <a:gd name="T79" fmla="*/ 138 h 339"/>
              <a:gd name="T80" fmla="*/ 200 w 384"/>
              <a:gd name="T81" fmla="*/ 301 h 339"/>
              <a:gd name="T82" fmla="*/ 313 w 384"/>
              <a:gd name="T83" fmla="*/ 188 h 33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84"/>
              <a:gd name="T127" fmla="*/ 0 h 339"/>
              <a:gd name="T128" fmla="*/ 384 w 384"/>
              <a:gd name="T129" fmla="*/ 339 h 33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84" h="339">
                <a:moveTo>
                  <a:pt x="175" y="50"/>
                </a:moveTo>
                <a:cubicBezTo>
                  <a:pt x="158" y="63"/>
                  <a:pt x="141" y="74"/>
                  <a:pt x="125" y="88"/>
                </a:cubicBezTo>
                <a:cubicBezTo>
                  <a:pt x="103" y="108"/>
                  <a:pt x="62" y="151"/>
                  <a:pt x="62" y="151"/>
                </a:cubicBezTo>
                <a:cubicBezTo>
                  <a:pt x="83" y="176"/>
                  <a:pt x="98" y="208"/>
                  <a:pt x="125" y="226"/>
                </a:cubicBezTo>
                <a:cubicBezTo>
                  <a:pt x="169" y="255"/>
                  <a:pt x="226" y="257"/>
                  <a:pt x="275" y="276"/>
                </a:cubicBezTo>
                <a:cubicBezTo>
                  <a:pt x="288" y="272"/>
                  <a:pt x="305" y="274"/>
                  <a:pt x="313" y="263"/>
                </a:cubicBezTo>
                <a:cubicBezTo>
                  <a:pt x="328" y="242"/>
                  <a:pt x="338" y="188"/>
                  <a:pt x="338" y="188"/>
                </a:cubicBezTo>
                <a:cubicBezTo>
                  <a:pt x="334" y="175"/>
                  <a:pt x="325" y="83"/>
                  <a:pt x="275" y="100"/>
                </a:cubicBezTo>
                <a:cubicBezTo>
                  <a:pt x="275" y="100"/>
                  <a:pt x="206" y="164"/>
                  <a:pt x="212" y="176"/>
                </a:cubicBezTo>
                <a:cubicBezTo>
                  <a:pt x="218" y="188"/>
                  <a:pt x="237" y="167"/>
                  <a:pt x="250" y="163"/>
                </a:cubicBezTo>
                <a:cubicBezTo>
                  <a:pt x="254" y="142"/>
                  <a:pt x="270" y="120"/>
                  <a:pt x="263" y="100"/>
                </a:cubicBezTo>
                <a:cubicBezTo>
                  <a:pt x="259" y="87"/>
                  <a:pt x="236" y="81"/>
                  <a:pt x="225" y="88"/>
                </a:cubicBezTo>
                <a:cubicBezTo>
                  <a:pt x="202" y="101"/>
                  <a:pt x="190" y="129"/>
                  <a:pt x="175" y="151"/>
                </a:cubicBezTo>
                <a:cubicBezTo>
                  <a:pt x="165" y="167"/>
                  <a:pt x="150" y="220"/>
                  <a:pt x="150" y="201"/>
                </a:cubicBezTo>
                <a:cubicBezTo>
                  <a:pt x="150" y="174"/>
                  <a:pt x="167" y="150"/>
                  <a:pt x="175" y="125"/>
                </a:cubicBezTo>
                <a:cubicBezTo>
                  <a:pt x="179" y="112"/>
                  <a:pt x="162" y="163"/>
                  <a:pt x="162" y="163"/>
                </a:cubicBezTo>
                <a:cubicBezTo>
                  <a:pt x="183" y="180"/>
                  <a:pt x="198" y="213"/>
                  <a:pt x="225" y="213"/>
                </a:cubicBezTo>
                <a:cubicBezTo>
                  <a:pt x="252" y="213"/>
                  <a:pt x="269" y="145"/>
                  <a:pt x="275" y="125"/>
                </a:cubicBezTo>
                <a:cubicBezTo>
                  <a:pt x="271" y="100"/>
                  <a:pt x="288" y="50"/>
                  <a:pt x="263" y="50"/>
                </a:cubicBezTo>
                <a:cubicBezTo>
                  <a:pt x="250" y="50"/>
                  <a:pt x="138" y="212"/>
                  <a:pt x="137" y="213"/>
                </a:cubicBezTo>
                <a:cubicBezTo>
                  <a:pt x="97" y="339"/>
                  <a:pt x="177" y="131"/>
                  <a:pt x="162" y="138"/>
                </a:cubicBezTo>
                <a:cubicBezTo>
                  <a:pt x="137" y="150"/>
                  <a:pt x="125" y="185"/>
                  <a:pt x="125" y="213"/>
                </a:cubicBezTo>
                <a:cubicBezTo>
                  <a:pt x="125" y="237"/>
                  <a:pt x="150" y="172"/>
                  <a:pt x="162" y="151"/>
                </a:cubicBezTo>
                <a:cubicBezTo>
                  <a:pt x="153" y="123"/>
                  <a:pt x="137" y="50"/>
                  <a:pt x="137" y="176"/>
                </a:cubicBezTo>
                <a:cubicBezTo>
                  <a:pt x="137" y="189"/>
                  <a:pt x="144" y="150"/>
                  <a:pt x="150" y="138"/>
                </a:cubicBezTo>
                <a:cubicBezTo>
                  <a:pt x="157" y="124"/>
                  <a:pt x="160" y="100"/>
                  <a:pt x="175" y="100"/>
                </a:cubicBezTo>
                <a:cubicBezTo>
                  <a:pt x="188" y="100"/>
                  <a:pt x="167" y="125"/>
                  <a:pt x="162" y="138"/>
                </a:cubicBezTo>
                <a:cubicBezTo>
                  <a:pt x="154" y="159"/>
                  <a:pt x="145" y="180"/>
                  <a:pt x="137" y="201"/>
                </a:cubicBezTo>
                <a:cubicBezTo>
                  <a:pt x="145" y="213"/>
                  <a:pt x="147" y="238"/>
                  <a:pt x="162" y="238"/>
                </a:cubicBezTo>
                <a:cubicBezTo>
                  <a:pt x="209" y="238"/>
                  <a:pt x="220" y="123"/>
                  <a:pt x="225" y="100"/>
                </a:cubicBezTo>
                <a:cubicBezTo>
                  <a:pt x="221" y="83"/>
                  <a:pt x="228" y="56"/>
                  <a:pt x="212" y="50"/>
                </a:cubicBezTo>
                <a:cubicBezTo>
                  <a:pt x="163" y="31"/>
                  <a:pt x="134" y="136"/>
                  <a:pt x="125" y="163"/>
                </a:cubicBezTo>
                <a:cubicBezTo>
                  <a:pt x="133" y="180"/>
                  <a:pt x="134" y="203"/>
                  <a:pt x="150" y="213"/>
                </a:cubicBezTo>
                <a:cubicBezTo>
                  <a:pt x="179" y="231"/>
                  <a:pt x="206" y="172"/>
                  <a:pt x="212" y="163"/>
                </a:cubicBezTo>
                <a:cubicBezTo>
                  <a:pt x="208" y="142"/>
                  <a:pt x="212" y="118"/>
                  <a:pt x="200" y="100"/>
                </a:cubicBezTo>
                <a:cubicBezTo>
                  <a:pt x="148" y="22"/>
                  <a:pt x="107" y="54"/>
                  <a:pt x="25" y="63"/>
                </a:cubicBezTo>
                <a:cubicBezTo>
                  <a:pt x="24" y="67"/>
                  <a:pt x="0" y="134"/>
                  <a:pt x="0" y="138"/>
                </a:cubicBezTo>
                <a:cubicBezTo>
                  <a:pt x="11" y="233"/>
                  <a:pt x="59" y="237"/>
                  <a:pt x="137" y="263"/>
                </a:cubicBezTo>
                <a:cubicBezTo>
                  <a:pt x="188" y="259"/>
                  <a:pt x="384" y="276"/>
                  <a:pt x="313" y="151"/>
                </a:cubicBezTo>
                <a:cubicBezTo>
                  <a:pt x="305" y="138"/>
                  <a:pt x="288" y="134"/>
                  <a:pt x="275" y="125"/>
                </a:cubicBezTo>
                <a:cubicBezTo>
                  <a:pt x="250" y="138"/>
                  <a:pt x="222" y="146"/>
                  <a:pt x="200" y="163"/>
                </a:cubicBezTo>
                <a:cubicBezTo>
                  <a:pt x="188" y="172"/>
                  <a:pt x="160" y="201"/>
                  <a:pt x="175" y="201"/>
                </a:cubicBezTo>
                <a:cubicBezTo>
                  <a:pt x="199" y="201"/>
                  <a:pt x="216" y="176"/>
                  <a:pt x="237" y="163"/>
                </a:cubicBezTo>
                <a:cubicBezTo>
                  <a:pt x="276" y="50"/>
                  <a:pt x="198" y="22"/>
                  <a:pt x="112" y="0"/>
                </a:cubicBezTo>
                <a:cubicBezTo>
                  <a:pt x="104" y="13"/>
                  <a:pt x="97" y="26"/>
                  <a:pt x="87" y="38"/>
                </a:cubicBezTo>
                <a:cubicBezTo>
                  <a:pt x="76" y="51"/>
                  <a:pt x="52" y="58"/>
                  <a:pt x="50" y="75"/>
                </a:cubicBezTo>
                <a:cubicBezTo>
                  <a:pt x="38" y="215"/>
                  <a:pt x="209" y="247"/>
                  <a:pt x="313" y="263"/>
                </a:cubicBezTo>
                <a:cubicBezTo>
                  <a:pt x="345" y="216"/>
                  <a:pt x="375" y="193"/>
                  <a:pt x="300" y="125"/>
                </a:cubicBezTo>
                <a:cubicBezTo>
                  <a:pt x="275" y="102"/>
                  <a:pt x="200" y="100"/>
                  <a:pt x="200" y="100"/>
                </a:cubicBezTo>
                <a:cubicBezTo>
                  <a:pt x="132" y="114"/>
                  <a:pt x="110" y="122"/>
                  <a:pt x="87" y="188"/>
                </a:cubicBezTo>
                <a:cubicBezTo>
                  <a:pt x="112" y="201"/>
                  <a:pt x="134" y="221"/>
                  <a:pt x="162" y="226"/>
                </a:cubicBezTo>
                <a:cubicBezTo>
                  <a:pt x="184" y="230"/>
                  <a:pt x="263" y="222"/>
                  <a:pt x="263" y="176"/>
                </a:cubicBezTo>
                <a:cubicBezTo>
                  <a:pt x="263" y="164"/>
                  <a:pt x="246" y="193"/>
                  <a:pt x="237" y="201"/>
                </a:cubicBezTo>
                <a:cubicBezTo>
                  <a:pt x="229" y="176"/>
                  <a:pt x="220" y="150"/>
                  <a:pt x="212" y="125"/>
                </a:cubicBezTo>
                <a:cubicBezTo>
                  <a:pt x="208" y="113"/>
                  <a:pt x="200" y="88"/>
                  <a:pt x="200" y="88"/>
                </a:cubicBezTo>
                <a:cubicBezTo>
                  <a:pt x="159" y="104"/>
                  <a:pt x="51" y="147"/>
                  <a:pt x="150" y="201"/>
                </a:cubicBezTo>
                <a:cubicBezTo>
                  <a:pt x="172" y="213"/>
                  <a:pt x="200" y="209"/>
                  <a:pt x="225" y="213"/>
                </a:cubicBezTo>
                <a:cubicBezTo>
                  <a:pt x="246" y="205"/>
                  <a:pt x="280" y="209"/>
                  <a:pt x="288" y="188"/>
                </a:cubicBezTo>
                <a:cubicBezTo>
                  <a:pt x="321" y="105"/>
                  <a:pt x="271" y="85"/>
                  <a:pt x="225" y="50"/>
                </a:cubicBezTo>
                <a:cubicBezTo>
                  <a:pt x="208" y="54"/>
                  <a:pt x="188" y="52"/>
                  <a:pt x="175" y="63"/>
                </a:cubicBezTo>
                <a:cubicBezTo>
                  <a:pt x="148" y="87"/>
                  <a:pt x="112" y="151"/>
                  <a:pt x="112" y="151"/>
                </a:cubicBezTo>
                <a:cubicBezTo>
                  <a:pt x="124" y="231"/>
                  <a:pt x="106" y="259"/>
                  <a:pt x="200" y="288"/>
                </a:cubicBezTo>
                <a:cubicBezTo>
                  <a:pt x="216" y="293"/>
                  <a:pt x="233" y="280"/>
                  <a:pt x="250" y="276"/>
                </a:cubicBezTo>
                <a:cubicBezTo>
                  <a:pt x="258" y="259"/>
                  <a:pt x="273" y="245"/>
                  <a:pt x="275" y="226"/>
                </a:cubicBezTo>
                <a:cubicBezTo>
                  <a:pt x="286" y="123"/>
                  <a:pt x="171" y="58"/>
                  <a:pt x="87" y="38"/>
                </a:cubicBezTo>
                <a:cubicBezTo>
                  <a:pt x="82" y="43"/>
                  <a:pt x="24" y="90"/>
                  <a:pt x="37" y="113"/>
                </a:cubicBezTo>
                <a:cubicBezTo>
                  <a:pt x="72" y="174"/>
                  <a:pt x="153" y="174"/>
                  <a:pt x="212" y="188"/>
                </a:cubicBezTo>
                <a:cubicBezTo>
                  <a:pt x="226" y="178"/>
                  <a:pt x="276" y="157"/>
                  <a:pt x="263" y="125"/>
                </a:cubicBezTo>
                <a:cubicBezTo>
                  <a:pt x="257" y="111"/>
                  <a:pt x="238" y="108"/>
                  <a:pt x="225" y="100"/>
                </a:cubicBezTo>
                <a:cubicBezTo>
                  <a:pt x="196" y="108"/>
                  <a:pt x="164" y="110"/>
                  <a:pt x="137" y="125"/>
                </a:cubicBezTo>
                <a:cubicBezTo>
                  <a:pt x="67" y="164"/>
                  <a:pt x="130" y="258"/>
                  <a:pt x="175" y="288"/>
                </a:cubicBezTo>
                <a:cubicBezTo>
                  <a:pt x="258" y="205"/>
                  <a:pt x="246" y="98"/>
                  <a:pt x="150" y="25"/>
                </a:cubicBezTo>
                <a:cubicBezTo>
                  <a:pt x="125" y="29"/>
                  <a:pt x="96" y="23"/>
                  <a:pt x="75" y="38"/>
                </a:cubicBezTo>
                <a:cubicBezTo>
                  <a:pt x="42" y="61"/>
                  <a:pt x="74" y="136"/>
                  <a:pt x="87" y="151"/>
                </a:cubicBezTo>
                <a:cubicBezTo>
                  <a:pt x="116" y="185"/>
                  <a:pt x="196" y="200"/>
                  <a:pt x="237" y="213"/>
                </a:cubicBezTo>
                <a:cubicBezTo>
                  <a:pt x="241" y="196"/>
                  <a:pt x="256" y="179"/>
                  <a:pt x="250" y="163"/>
                </a:cubicBezTo>
                <a:cubicBezTo>
                  <a:pt x="229" y="107"/>
                  <a:pt x="183" y="109"/>
                  <a:pt x="137" y="100"/>
                </a:cubicBezTo>
                <a:cubicBezTo>
                  <a:pt x="104" y="121"/>
                  <a:pt x="4" y="141"/>
                  <a:pt x="37" y="163"/>
                </a:cubicBezTo>
                <a:cubicBezTo>
                  <a:pt x="121" y="219"/>
                  <a:pt x="126" y="210"/>
                  <a:pt x="212" y="238"/>
                </a:cubicBezTo>
                <a:cubicBezTo>
                  <a:pt x="216" y="223"/>
                  <a:pt x="248" y="146"/>
                  <a:pt x="200" y="138"/>
                </a:cubicBezTo>
                <a:cubicBezTo>
                  <a:pt x="179" y="135"/>
                  <a:pt x="167" y="163"/>
                  <a:pt x="150" y="176"/>
                </a:cubicBezTo>
                <a:cubicBezTo>
                  <a:pt x="129" y="256"/>
                  <a:pt x="134" y="251"/>
                  <a:pt x="200" y="301"/>
                </a:cubicBezTo>
                <a:cubicBezTo>
                  <a:pt x="225" y="297"/>
                  <a:pt x="252" y="299"/>
                  <a:pt x="275" y="288"/>
                </a:cubicBezTo>
                <a:cubicBezTo>
                  <a:pt x="305" y="273"/>
                  <a:pt x="313" y="216"/>
                  <a:pt x="313" y="188"/>
                </a:cubicBezTo>
                <a:lnTo>
                  <a:pt x="202" y="138"/>
                </a:lnTo>
              </a:path>
            </a:pathLst>
          </a:custGeom>
          <a:noFill/>
          <a:ln w="88900" cap="flat">
            <a:solidFill>
              <a:srgbClr val="800000"/>
            </a:solidFill>
            <a:prstDash val="solid"/>
            <a:round/>
            <a:headEnd/>
            <a:tailEnd/>
          </a:ln>
        </p:spPr>
        <p:txBody>
          <a:bodyPr/>
          <a:lstStyle/>
          <a:p>
            <a:endParaRPr lang="en-US"/>
          </a:p>
        </p:txBody>
      </p:sp>
      <p:sp>
        <p:nvSpPr>
          <p:cNvPr id="22533" name="Rectangle 17"/>
          <p:cNvSpPr>
            <a:spLocks noGrp="1" noChangeArrowheads="1"/>
          </p:cNvSpPr>
          <p:nvPr>
            <p:ph type="title"/>
          </p:nvPr>
        </p:nvSpPr>
        <p:spPr/>
        <p:txBody>
          <a:bodyPr/>
          <a:lstStyle/>
          <a:p>
            <a:pPr algn="ctr" eaLnBrk="1" hangingPunct="1"/>
            <a:r>
              <a:rPr lang="en-IE" smtClean="0"/>
              <a:t>Binary Fission</a:t>
            </a:r>
            <a:endParaRPr lang="en-US" smtClean="0"/>
          </a:p>
        </p:txBody>
      </p:sp>
      <p:sp>
        <p:nvSpPr>
          <p:cNvPr id="22534" name="Rectangle 15"/>
          <p:cNvSpPr>
            <a:spLocks noGrp="1" noChangeArrowheads="1"/>
          </p:cNvSpPr>
          <p:nvPr>
            <p:ph idx="1"/>
          </p:nvPr>
        </p:nvSpPr>
        <p:spPr>
          <a:xfrm>
            <a:off x="838200" y="1600200"/>
            <a:ext cx="7772400" cy="2189163"/>
          </a:xfrm>
        </p:spPr>
        <p:txBody>
          <a:bodyPr/>
          <a:lstStyle/>
          <a:p>
            <a:pPr algn="ctr" eaLnBrk="1" hangingPunct="1">
              <a:buFont typeface="Wingdings" pitchFamily="2" charset="2"/>
              <a:buNone/>
            </a:pPr>
            <a:r>
              <a:rPr lang="en-IE" smtClean="0"/>
              <a:t>The cell elongates and the two chromosomes separate</a:t>
            </a:r>
            <a:endParaRPr lang="en-US" smtClean="0"/>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5400" y="1447800"/>
            <a:ext cx="5410200" cy="769441"/>
          </a:xfrm>
          <a:prstGeom prst="rect">
            <a:avLst/>
          </a:prstGeom>
          <a:noFill/>
        </p:spPr>
        <p:txBody>
          <a:bodyPr wrap="square" rtlCol="0">
            <a:spAutoFit/>
          </a:bodyPr>
          <a:lstStyle/>
          <a:p>
            <a:r>
              <a:rPr lang="en-US" sz="4400" dirty="0" smtClean="0">
                <a:latin typeface="Arial Black" pitchFamily="34" charset="0"/>
              </a:rPr>
              <a:t>      THANK YOU</a:t>
            </a:r>
            <a:endParaRPr lang="en-US" sz="4400" dirty="0">
              <a:latin typeface="Arial Black"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5" descr="bacteria"/>
          <p:cNvPicPr>
            <a:picLocks noChangeAspect="1" noChangeArrowheads="1"/>
          </p:cNvPicPr>
          <p:nvPr/>
        </p:nvPicPr>
        <p:blipFill>
          <a:blip r:embed="rId3"/>
          <a:srcRect/>
          <a:stretch>
            <a:fillRect/>
          </a:stretch>
        </p:blipFill>
        <p:spPr bwMode="auto">
          <a:xfrm>
            <a:off x="1182688" y="2628900"/>
            <a:ext cx="6829425" cy="3886200"/>
          </a:xfrm>
          <a:prstGeom prst="rect">
            <a:avLst/>
          </a:prstGeom>
          <a:noFill/>
          <a:ln w="9525">
            <a:noFill/>
            <a:miter lim="800000"/>
            <a:headEnd/>
            <a:tailEnd/>
          </a:ln>
        </p:spPr>
      </p:pic>
      <p:sp>
        <p:nvSpPr>
          <p:cNvPr id="23555" name="Text Box 8"/>
          <p:cNvSpPr txBox="1">
            <a:spLocks noChangeArrowheads="1"/>
          </p:cNvSpPr>
          <p:nvPr/>
        </p:nvSpPr>
        <p:spPr bwMode="auto">
          <a:xfrm>
            <a:off x="990600" y="304800"/>
            <a:ext cx="7391400" cy="579438"/>
          </a:xfrm>
          <a:prstGeom prst="rect">
            <a:avLst/>
          </a:prstGeom>
          <a:noFill/>
          <a:ln w="9525">
            <a:noFill/>
            <a:miter lim="800000"/>
            <a:headEnd/>
            <a:tailEnd/>
          </a:ln>
        </p:spPr>
        <p:txBody>
          <a:bodyPr>
            <a:spAutoFit/>
          </a:bodyPr>
          <a:lstStyle/>
          <a:p>
            <a:pPr algn="l">
              <a:spcBef>
                <a:spcPct val="50000"/>
              </a:spcBef>
            </a:pPr>
            <a:endParaRPr lang="en-US" sz="3200" b="1"/>
          </a:p>
        </p:txBody>
      </p:sp>
      <p:sp>
        <p:nvSpPr>
          <p:cNvPr id="23556" name="Rectangle 17"/>
          <p:cNvSpPr>
            <a:spLocks noGrp="1" noChangeArrowheads="1"/>
          </p:cNvSpPr>
          <p:nvPr>
            <p:ph type="title"/>
          </p:nvPr>
        </p:nvSpPr>
        <p:spPr/>
        <p:txBody>
          <a:bodyPr/>
          <a:lstStyle/>
          <a:p>
            <a:pPr algn="ctr" eaLnBrk="1" hangingPunct="1"/>
            <a:r>
              <a:rPr lang="en-IE" smtClean="0"/>
              <a:t>Binary Fission</a:t>
            </a:r>
            <a:endParaRPr lang="en-US" smtClean="0"/>
          </a:p>
        </p:txBody>
      </p:sp>
      <p:sp>
        <p:nvSpPr>
          <p:cNvPr id="23557" name="Rectangle 18"/>
          <p:cNvSpPr>
            <a:spLocks noGrp="1" noChangeArrowheads="1"/>
          </p:cNvSpPr>
          <p:nvPr>
            <p:ph type="body" sz="half" idx="1"/>
          </p:nvPr>
        </p:nvSpPr>
        <p:spPr/>
        <p:txBody>
          <a:bodyPr/>
          <a:lstStyle/>
          <a:p>
            <a:pPr algn="ctr" eaLnBrk="1" hangingPunct="1">
              <a:buFont typeface="Wingdings" pitchFamily="2" charset="2"/>
              <a:buNone/>
            </a:pPr>
            <a:r>
              <a:rPr lang="en-IE" smtClean="0"/>
              <a:t>The cell wall grows to divide the cell in two</a:t>
            </a:r>
            <a:endParaRPr lang="en-US" smtClean="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914400" y="2819400"/>
            <a:ext cx="3276600" cy="2362200"/>
            <a:chOff x="576" y="1776"/>
            <a:chExt cx="2064" cy="1488"/>
          </a:xfrm>
        </p:grpSpPr>
        <p:sp>
          <p:nvSpPr>
            <p:cNvPr id="24583" name="AutoShape 5"/>
            <p:cNvSpPr>
              <a:spLocks noChangeArrowheads="1"/>
            </p:cNvSpPr>
            <p:nvPr/>
          </p:nvSpPr>
          <p:spPr bwMode="auto">
            <a:xfrm>
              <a:off x="576" y="1776"/>
              <a:ext cx="2064" cy="1488"/>
            </a:xfrm>
            <a:prstGeom prst="roundRect">
              <a:avLst>
                <a:gd name="adj" fmla="val 16667"/>
              </a:avLst>
            </a:prstGeom>
            <a:solidFill>
              <a:srgbClr val="FFFF99"/>
            </a:solidFill>
            <a:ln w="88900" cmpd="dbl">
              <a:solidFill>
                <a:schemeClr val="tx1"/>
              </a:solidFill>
              <a:round/>
              <a:headEnd/>
              <a:tailEnd/>
            </a:ln>
          </p:spPr>
          <p:txBody>
            <a:bodyPr wrap="none" anchor="ctr"/>
            <a:lstStyle/>
            <a:p>
              <a:endParaRPr lang="en-IE"/>
            </a:p>
          </p:txBody>
        </p:sp>
        <p:sp>
          <p:nvSpPr>
            <p:cNvPr id="24584" name="Freeform 6"/>
            <p:cNvSpPr>
              <a:spLocks/>
            </p:cNvSpPr>
            <p:nvPr/>
          </p:nvSpPr>
          <p:spPr bwMode="auto">
            <a:xfrm>
              <a:off x="1427" y="2112"/>
              <a:ext cx="405" cy="480"/>
            </a:xfrm>
            <a:custGeom>
              <a:avLst/>
              <a:gdLst>
                <a:gd name="T0" fmla="*/ 167 w 405"/>
                <a:gd name="T1" fmla="*/ 151 h 399"/>
                <a:gd name="T2" fmla="*/ 221 w 405"/>
                <a:gd name="T3" fmla="*/ 218 h 399"/>
                <a:gd name="T4" fmla="*/ 247 w 405"/>
                <a:gd name="T5" fmla="*/ 164 h 399"/>
                <a:gd name="T6" fmla="*/ 221 w 405"/>
                <a:gd name="T7" fmla="*/ 151 h 399"/>
                <a:gd name="T8" fmla="*/ 247 w 405"/>
                <a:gd name="T9" fmla="*/ 57 h 399"/>
                <a:gd name="T10" fmla="*/ 127 w 405"/>
                <a:gd name="T11" fmla="*/ 258 h 399"/>
                <a:gd name="T12" fmla="*/ 113 w 405"/>
                <a:gd name="T13" fmla="*/ 151 h 399"/>
                <a:gd name="T14" fmla="*/ 341 w 405"/>
                <a:gd name="T15" fmla="*/ 258 h 399"/>
                <a:gd name="T16" fmla="*/ 221 w 405"/>
                <a:gd name="T17" fmla="*/ 204 h 399"/>
                <a:gd name="T18" fmla="*/ 60 w 405"/>
                <a:gd name="T19" fmla="*/ 218 h 399"/>
                <a:gd name="T20" fmla="*/ 73 w 405"/>
                <a:gd name="T21" fmla="*/ 298 h 399"/>
                <a:gd name="T22" fmla="*/ 180 w 405"/>
                <a:gd name="T23" fmla="*/ 271 h 399"/>
                <a:gd name="T24" fmla="*/ 288 w 405"/>
                <a:gd name="T25" fmla="*/ 218 h 399"/>
                <a:gd name="T26" fmla="*/ 140 w 405"/>
                <a:gd name="T27" fmla="*/ 285 h 399"/>
                <a:gd name="T28" fmla="*/ 247 w 405"/>
                <a:gd name="T29" fmla="*/ 178 h 399"/>
                <a:gd name="T30" fmla="*/ 355 w 405"/>
                <a:gd name="T31" fmla="*/ 258 h 399"/>
                <a:gd name="T32" fmla="*/ 20 w 405"/>
                <a:gd name="T33" fmla="*/ 191 h 399"/>
                <a:gd name="T34" fmla="*/ 328 w 405"/>
                <a:gd name="T35" fmla="*/ 124 h 399"/>
                <a:gd name="T36" fmla="*/ 234 w 405"/>
                <a:gd name="T37" fmla="*/ 137 h 399"/>
                <a:gd name="T38" fmla="*/ 46 w 405"/>
                <a:gd name="T39" fmla="*/ 231 h 399"/>
                <a:gd name="T40" fmla="*/ 221 w 405"/>
                <a:gd name="T41" fmla="*/ 151 h 399"/>
                <a:gd name="T42" fmla="*/ 180 w 405"/>
                <a:gd name="T43" fmla="*/ 111 h 399"/>
                <a:gd name="T44" fmla="*/ 100 w 405"/>
                <a:gd name="T45" fmla="*/ 57 h 399"/>
                <a:gd name="T46" fmla="*/ 140 w 405"/>
                <a:gd name="T47" fmla="*/ 70 h 399"/>
                <a:gd name="T48" fmla="*/ 154 w 405"/>
                <a:gd name="T49" fmla="*/ 191 h 399"/>
                <a:gd name="T50" fmla="*/ 180 w 405"/>
                <a:gd name="T51" fmla="*/ 97 h 399"/>
                <a:gd name="T52" fmla="*/ 73 w 405"/>
                <a:gd name="T53" fmla="*/ 178 h 399"/>
                <a:gd name="T54" fmla="*/ 100 w 405"/>
                <a:gd name="T55" fmla="*/ 97 h 399"/>
                <a:gd name="T56" fmla="*/ 33 w 405"/>
                <a:gd name="T57" fmla="*/ 204 h 399"/>
                <a:gd name="T58" fmla="*/ 221 w 405"/>
                <a:gd name="T59" fmla="*/ 338 h 399"/>
                <a:gd name="T60" fmla="*/ 113 w 405"/>
                <a:gd name="T61" fmla="*/ 204 h 399"/>
                <a:gd name="T62" fmla="*/ 6 w 405"/>
                <a:gd name="T63" fmla="*/ 258 h 399"/>
                <a:gd name="T64" fmla="*/ 180 w 405"/>
                <a:gd name="T65" fmla="*/ 285 h 39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5"/>
                <a:gd name="T100" fmla="*/ 0 h 399"/>
                <a:gd name="T101" fmla="*/ 405 w 405"/>
                <a:gd name="T102" fmla="*/ 399 h 39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5" h="399">
                  <a:moveTo>
                    <a:pt x="221" y="124"/>
                  </a:moveTo>
                  <a:cubicBezTo>
                    <a:pt x="203" y="133"/>
                    <a:pt x="181" y="137"/>
                    <a:pt x="167" y="151"/>
                  </a:cubicBezTo>
                  <a:cubicBezTo>
                    <a:pt x="157" y="161"/>
                    <a:pt x="145" y="180"/>
                    <a:pt x="154" y="191"/>
                  </a:cubicBezTo>
                  <a:cubicBezTo>
                    <a:pt x="169" y="210"/>
                    <a:pt x="199" y="209"/>
                    <a:pt x="221" y="218"/>
                  </a:cubicBezTo>
                  <a:cubicBezTo>
                    <a:pt x="239" y="213"/>
                    <a:pt x="266" y="220"/>
                    <a:pt x="274" y="204"/>
                  </a:cubicBezTo>
                  <a:cubicBezTo>
                    <a:pt x="281" y="190"/>
                    <a:pt x="263" y="168"/>
                    <a:pt x="247" y="164"/>
                  </a:cubicBezTo>
                  <a:cubicBezTo>
                    <a:pt x="221" y="158"/>
                    <a:pt x="194" y="173"/>
                    <a:pt x="167" y="178"/>
                  </a:cubicBezTo>
                  <a:cubicBezTo>
                    <a:pt x="240" y="202"/>
                    <a:pt x="183" y="198"/>
                    <a:pt x="221" y="151"/>
                  </a:cubicBezTo>
                  <a:cubicBezTo>
                    <a:pt x="231" y="138"/>
                    <a:pt x="248" y="133"/>
                    <a:pt x="261" y="124"/>
                  </a:cubicBezTo>
                  <a:cubicBezTo>
                    <a:pt x="256" y="102"/>
                    <a:pt x="260" y="76"/>
                    <a:pt x="247" y="57"/>
                  </a:cubicBezTo>
                  <a:cubicBezTo>
                    <a:pt x="207" y="0"/>
                    <a:pt x="110" y="49"/>
                    <a:pt x="73" y="57"/>
                  </a:cubicBezTo>
                  <a:cubicBezTo>
                    <a:pt x="12" y="147"/>
                    <a:pt x="35" y="212"/>
                    <a:pt x="127" y="258"/>
                  </a:cubicBezTo>
                  <a:cubicBezTo>
                    <a:pt x="149" y="240"/>
                    <a:pt x="189" y="232"/>
                    <a:pt x="194" y="204"/>
                  </a:cubicBezTo>
                  <a:cubicBezTo>
                    <a:pt x="227" y="22"/>
                    <a:pt x="132" y="128"/>
                    <a:pt x="113" y="151"/>
                  </a:cubicBezTo>
                  <a:cubicBezTo>
                    <a:pt x="103" y="163"/>
                    <a:pt x="96" y="178"/>
                    <a:pt x="87" y="191"/>
                  </a:cubicBezTo>
                  <a:cubicBezTo>
                    <a:pt x="165" y="297"/>
                    <a:pt x="218" y="271"/>
                    <a:pt x="341" y="258"/>
                  </a:cubicBezTo>
                  <a:cubicBezTo>
                    <a:pt x="328" y="227"/>
                    <a:pt x="332" y="178"/>
                    <a:pt x="301" y="164"/>
                  </a:cubicBezTo>
                  <a:cubicBezTo>
                    <a:pt x="274" y="152"/>
                    <a:pt x="221" y="204"/>
                    <a:pt x="221" y="204"/>
                  </a:cubicBezTo>
                  <a:cubicBezTo>
                    <a:pt x="212" y="182"/>
                    <a:pt x="215" y="149"/>
                    <a:pt x="194" y="137"/>
                  </a:cubicBezTo>
                  <a:cubicBezTo>
                    <a:pt x="144" y="109"/>
                    <a:pt x="76" y="202"/>
                    <a:pt x="60" y="218"/>
                  </a:cubicBezTo>
                  <a:cubicBezTo>
                    <a:pt x="51" y="240"/>
                    <a:pt x="29" y="261"/>
                    <a:pt x="33" y="285"/>
                  </a:cubicBezTo>
                  <a:cubicBezTo>
                    <a:pt x="35" y="299"/>
                    <a:pt x="59" y="301"/>
                    <a:pt x="73" y="298"/>
                  </a:cubicBezTo>
                  <a:cubicBezTo>
                    <a:pt x="106" y="291"/>
                    <a:pt x="136" y="271"/>
                    <a:pt x="167" y="258"/>
                  </a:cubicBezTo>
                  <a:cubicBezTo>
                    <a:pt x="221" y="204"/>
                    <a:pt x="254" y="103"/>
                    <a:pt x="180" y="271"/>
                  </a:cubicBezTo>
                  <a:cubicBezTo>
                    <a:pt x="194" y="280"/>
                    <a:pt x="205" y="298"/>
                    <a:pt x="221" y="298"/>
                  </a:cubicBezTo>
                  <a:cubicBezTo>
                    <a:pt x="258" y="298"/>
                    <a:pt x="278" y="238"/>
                    <a:pt x="288" y="218"/>
                  </a:cubicBezTo>
                  <a:cubicBezTo>
                    <a:pt x="302" y="132"/>
                    <a:pt x="323" y="107"/>
                    <a:pt x="247" y="57"/>
                  </a:cubicBezTo>
                  <a:cubicBezTo>
                    <a:pt x="136" y="137"/>
                    <a:pt x="113" y="146"/>
                    <a:pt x="140" y="285"/>
                  </a:cubicBezTo>
                  <a:cubicBezTo>
                    <a:pt x="182" y="264"/>
                    <a:pt x="207" y="259"/>
                    <a:pt x="234" y="218"/>
                  </a:cubicBezTo>
                  <a:cubicBezTo>
                    <a:pt x="242" y="206"/>
                    <a:pt x="247" y="164"/>
                    <a:pt x="247" y="178"/>
                  </a:cubicBezTo>
                  <a:cubicBezTo>
                    <a:pt x="247" y="201"/>
                    <a:pt x="238" y="223"/>
                    <a:pt x="234" y="245"/>
                  </a:cubicBezTo>
                  <a:cubicBezTo>
                    <a:pt x="249" y="274"/>
                    <a:pt x="290" y="399"/>
                    <a:pt x="355" y="258"/>
                  </a:cubicBezTo>
                  <a:cubicBezTo>
                    <a:pt x="405" y="148"/>
                    <a:pt x="297" y="49"/>
                    <a:pt x="221" y="4"/>
                  </a:cubicBezTo>
                  <a:cubicBezTo>
                    <a:pt x="74" y="70"/>
                    <a:pt x="54" y="48"/>
                    <a:pt x="20" y="191"/>
                  </a:cubicBezTo>
                  <a:cubicBezTo>
                    <a:pt x="120" y="210"/>
                    <a:pt x="205" y="196"/>
                    <a:pt x="301" y="164"/>
                  </a:cubicBezTo>
                  <a:cubicBezTo>
                    <a:pt x="310" y="151"/>
                    <a:pt x="332" y="140"/>
                    <a:pt x="328" y="124"/>
                  </a:cubicBezTo>
                  <a:cubicBezTo>
                    <a:pt x="325" y="110"/>
                    <a:pt x="302" y="109"/>
                    <a:pt x="288" y="111"/>
                  </a:cubicBezTo>
                  <a:cubicBezTo>
                    <a:pt x="268" y="114"/>
                    <a:pt x="252" y="128"/>
                    <a:pt x="234" y="137"/>
                  </a:cubicBezTo>
                  <a:cubicBezTo>
                    <a:pt x="256" y="94"/>
                    <a:pt x="254" y="118"/>
                    <a:pt x="207" y="70"/>
                  </a:cubicBezTo>
                  <a:cubicBezTo>
                    <a:pt x="115" y="117"/>
                    <a:pt x="94" y="138"/>
                    <a:pt x="46" y="231"/>
                  </a:cubicBezTo>
                  <a:cubicBezTo>
                    <a:pt x="68" y="244"/>
                    <a:pt x="88" y="276"/>
                    <a:pt x="113" y="271"/>
                  </a:cubicBezTo>
                  <a:cubicBezTo>
                    <a:pt x="135" y="267"/>
                    <a:pt x="204" y="174"/>
                    <a:pt x="221" y="151"/>
                  </a:cubicBezTo>
                  <a:cubicBezTo>
                    <a:pt x="216" y="120"/>
                    <a:pt x="233" y="74"/>
                    <a:pt x="207" y="57"/>
                  </a:cubicBezTo>
                  <a:cubicBezTo>
                    <a:pt x="196" y="50"/>
                    <a:pt x="142" y="265"/>
                    <a:pt x="180" y="111"/>
                  </a:cubicBezTo>
                  <a:cubicBezTo>
                    <a:pt x="171" y="84"/>
                    <a:pt x="178" y="46"/>
                    <a:pt x="154" y="30"/>
                  </a:cubicBezTo>
                  <a:cubicBezTo>
                    <a:pt x="137" y="19"/>
                    <a:pt x="116" y="44"/>
                    <a:pt x="100" y="57"/>
                  </a:cubicBezTo>
                  <a:cubicBezTo>
                    <a:pt x="88" y="67"/>
                    <a:pt x="58" y="92"/>
                    <a:pt x="73" y="97"/>
                  </a:cubicBezTo>
                  <a:cubicBezTo>
                    <a:pt x="96" y="104"/>
                    <a:pt x="118" y="79"/>
                    <a:pt x="140" y="70"/>
                  </a:cubicBezTo>
                  <a:cubicBezTo>
                    <a:pt x="129" y="81"/>
                    <a:pt x="26" y="170"/>
                    <a:pt x="60" y="204"/>
                  </a:cubicBezTo>
                  <a:cubicBezTo>
                    <a:pt x="82" y="226"/>
                    <a:pt x="123" y="195"/>
                    <a:pt x="154" y="191"/>
                  </a:cubicBezTo>
                  <a:cubicBezTo>
                    <a:pt x="158" y="173"/>
                    <a:pt x="162" y="155"/>
                    <a:pt x="167" y="137"/>
                  </a:cubicBezTo>
                  <a:cubicBezTo>
                    <a:pt x="171" y="123"/>
                    <a:pt x="194" y="97"/>
                    <a:pt x="180" y="97"/>
                  </a:cubicBezTo>
                  <a:cubicBezTo>
                    <a:pt x="150" y="97"/>
                    <a:pt x="127" y="124"/>
                    <a:pt x="100" y="137"/>
                  </a:cubicBezTo>
                  <a:cubicBezTo>
                    <a:pt x="91" y="151"/>
                    <a:pt x="58" y="173"/>
                    <a:pt x="73" y="178"/>
                  </a:cubicBezTo>
                  <a:cubicBezTo>
                    <a:pt x="105" y="189"/>
                    <a:pt x="188" y="130"/>
                    <a:pt x="154" y="84"/>
                  </a:cubicBezTo>
                  <a:cubicBezTo>
                    <a:pt x="143" y="69"/>
                    <a:pt x="118" y="93"/>
                    <a:pt x="100" y="97"/>
                  </a:cubicBezTo>
                  <a:cubicBezTo>
                    <a:pt x="87" y="106"/>
                    <a:pt x="69" y="110"/>
                    <a:pt x="60" y="124"/>
                  </a:cubicBezTo>
                  <a:cubicBezTo>
                    <a:pt x="45" y="148"/>
                    <a:pt x="33" y="204"/>
                    <a:pt x="33" y="204"/>
                  </a:cubicBezTo>
                  <a:cubicBezTo>
                    <a:pt x="34" y="207"/>
                    <a:pt x="52" y="290"/>
                    <a:pt x="60" y="298"/>
                  </a:cubicBezTo>
                  <a:cubicBezTo>
                    <a:pt x="79" y="317"/>
                    <a:pt x="197" y="333"/>
                    <a:pt x="221" y="338"/>
                  </a:cubicBezTo>
                  <a:cubicBezTo>
                    <a:pt x="243" y="334"/>
                    <a:pt x="285" y="348"/>
                    <a:pt x="288" y="325"/>
                  </a:cubicBezTo>
                  <a:cubicBezTo>
                    <a:pt x="300" y="241"/>
                    <a:pt x="163" y="217"/>
                    <a:pt x="113" y="204"/>
                  </a:cubicBezTo>
                  <a:cubicBezTo>
                    <a:pt x="82" y="209"/>
                    <a:pt x="48" y="204"/>
                    <a:pt x="20" y="218"/>
                  </a:cubicBezTo>
                  <a:cubicBezTo>
                    <a:pt x="7" y="224"/>
                    <a:pt x="0" y="245"/>
                    <a:pt x="6" y="258"/>
                  </a:cubicBezTo>
                  <a:cubicBezTo>
                    <a:pt x="25" y="296"/>
                    <a:pt x="79" y="303"/>
                    <a:pt x="113" y="312"/>
                  </a:cubicBezTo>
                  <a:cubicBezTo>
                    <a:pt x="184" y="297"/>
                    <a:pt x="180" y="321"/>
                    <a:pt x="180" y="285"/>
                  </a:cubicBezTo>
                  <a:lnTo>
                    <a:pt x="301" y="181"/>
                  </a:lnTo>
                </a:path>
              </a:pathLst>
            </a:custGeom>
            <a:noFill/>
            <a:ln w="88900" cap="flat">
              <a:solidFill>
                <a:schemeClr val="tx1"/>
              </a:solidFill>
              <a:prstDash val="solid"/>
              <a:round/>
              <a:headEnd type="none" w="med" len="med"/>
              <a:tailEnd type="triangle" w="med" len="med"/>
            </a:ln>
          </p:spPr>
          <p:txBody>
            <a:bodyPr/>
            <a:lstStyle/>
            <a:p>
              <a:endParaRPr lang="en-US"/>
            </a:p>
          </p:txBody>
        </p:sp>
      </p:grpSp>
      <p:sp>
        <p:nvSpPr>
          <p:cNvPr id="24579" name="AutoShape 8"/>
          <p:cNvSpPr>
            <a:spLocks noChangeArrowheads="1"/>
          </p:cNvSpPr>
          <p:nvPr/>
        </p:nvSpPr>
        <p:spPr bwMode="auto">
          <a:xfrm>
            <a:off x="5181600" y="2819400"/>
            <a:ext cx="3276600" cy="2362200"/>
          </a:xfrm>
          <a:prstGeom prst="roundRect">
            <a:avLst>
              <a:gd name="adj" fmla="val 16667"/>
            </a:avLst>
          </a:prstGeom>
          <a:solidFill>
            <a:srgbClr val="FFFF99"/>
          </a:solidFill>
          <a:ln w="88900" cmpd="dbl">
            <a:solidFill>
              <a:schemeClr val="tx1"/>
            </a:solidFill>
            <a:round/>
            <a:headEnd/>
            <a:tailEnd/>
          </a:ln>
        </p:spPr>
        <p:txBody>
          <a:bodyPr wrap="none" anchor="ctr"/>
          <a:lstStyle/>
          <a:p>
            <a:endParaRPr lang="en-IE"/>
          </a:p>
        </p:txBody>
      </p:sp>
      <p:sp>
        <p:nvSpPr>
          <p:cNvPr id="24580" name="Freeform 9"/>
          <p:cNvSpPr>
            <a:spLocks/>
          </p:cNvSpPr>
          <p:nvPr/>
        </p:nvSpPr>
        <p:spPr bwMode="auto">
          <a:xfrm>
            <a:off x="6532563" y="3352800"/>
            <a:ext cx="642937" cy="762000"/>
          </a:xfrm>
          <a:custGeom>
            <a:avLst/>
            <a:gdLst>
              <a:gd name="T0" fmla="*/ 167 w 405"/>
              <a:gd name="T1" fmla="*/ 151 h 399"/>
              <a:gd name="T2" fmla="*/ 221 w 405"/>
              <a:gd name="T3" fmla="*/ 218 h 399"/>
              <a:gd name="T4" fmla="*/ 247 w 405"/>
              <a:gd name="T5" fmla="*/ 164 h 399"/>
              <a:gd name="T6" fmla="*/ 221 w 405"/>
              <a:gd name="T7" fmla="*/ 151 h 399"/>
              <a:gd name="T8" fmla="*/ 247 w 405"/>
              <a:gd name="T9" fmla="*/ 57 h 399"/>
              <a:gd name="T10" fmla="*/ 127 w 405"/>
              <a:gd name="T11" fmla="*/ 258 h 399"/>
              <a:gd name="T12" fmla="*/ 113 w 405"/>
              <a:gd name="T13" fmla="*/ 151 h 399"/>
              <a:gd name="T14" fmla="*/ 341 w 405"/>
              <a:gd name="T15" fmla="*/ 258 h 399"/>
              <a:gd name="T16" fmla="*/ 221 w 405"/>
              <a:gd name="T17" fmla="*/ 204 h 399"/>
              <a:gd name="T18" fmla="*/ 60 w 405"/>
              <a:gd name="T19" fmla="*/ 218 h 399"/>
              <a:gd name="T20" fmla="*/ 73 w 405"/>
              <a:gd name="T21" fmla="*/ 298 h 399"/>
              <a:gd name="T22" fmla="*/ 180 w 405"/>
              <a:gd name="T23" fmla="*/ 271 h 399"/>
              <a:gd name="T24" fmla="*/ 288 w 405"/>
              <a:gd name="T25" fmla="*/ 218 h 399"/>
              <a:gd name="T26" fmla="*/ 140 w 405"/>
              <a:gd name="T27" fmla="*/ 285 h 399"/>
              <a:gd name="T28" fmla="*/ 247 w 405"/>
              <a:gd name="T29" fmla="*/ 178 h 399"/>
              <a:gd name="T30" fmla="*/ 355 w 405"/>
              <a:gd name="T31" fmla="*/ 258 h 399"/>
              <a:gd name="T32" fmla="*/ 20 w 405"/>
              <a:gd name="T33" fmla="*/ 191 h 399"/>
              <a:gd name="T34" fmla="*/ 328 w 405"/>
              <a:gd name="T35" fmla="*/ 124 h 399"/>
              <a:gd name="T36" fmla="*/ 234 w 405"/>
              <a:gd name="T37" fmla="*/ 137 h 399"/>
              <a:gd name="T38" fmla="*/ 46 w 405"/>
              <a:gd name="T39" fmla="*/ 231 h 399"/>
              <a:gd name="T40" fmla="*/ 221 w 405"/>
              <a:gd name="T41" fmla="*/ 151 h 399"/>
              <a:gd name="T42" fmla="*/ 180 w 405"/>
              <a:gd name="T43" fmla="*/ 111 h 399"/>
              <a:gd name="T44" fmla="*/ 100 w 405"/>
              <a:gd name="T45" fmla="*/ 57 h 399"/>
              <a:gd name="T46" fmla="*/ 140 w 405"/>
              <a:gd name="T47" fmla="*/ 70 h 399"/>
              <a:gd name="T48" fmla="*/ 154 w 405"/>
              <a:gd name="T49" fmla="*/ 191 h 399"/>
              <a:gd name="T50" fmla="*/ 180 w 405"/>
              <a:gd name="T51" fmla="*/ 97 h 399"/>
              <a:gd name="T52" fmla="*/ 73 w 405"/>
              <a:gd name="T53" fmla="*/ 178 h 399"/>
              <a:gd name="T54" fmla="*/ 100 w 405"/>
              <a:gd name="T55" fmla="*/ 97 h 399"/>
              <a:gd name="T56" fmla="*/ 33 w 405"/>
              <a:gd name="T57" fmla="*/ 204 h 399"/>
              <a:gd name="T58" fmla="*/ 221 w 405"/>
              <a:gd name="T59" fmla="*/ 338 h 399"/>
              <a:gd name="T60" fmla="*/ 113 w 405"/>
              <a:gd name="T61" fmla="*/ 204 h 399"/>
              <a:gd name="T62" fmla="*/ 6 w 405"/>
              <a:gd name="T63" fmla="*/ 258 h 399"/>
              <a:gd name="T64" fmla="*/ 180 w 405"/>
              <a:gd name="T65" fmla="*/ 285 h 39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5"/>
              <a:gd name="T100" fmla="*/ 0 h 399"/>
              <a:gd name="T101" fmla="*/ 405 w 405"/>
              <a:gd name="T102" fmla="*/ 399 h 39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5" h="399">
                <a:moveTo>
                  <a:pt x="221" y="124"/>
                </a:moveTo>
                <a:cubicBezTo>
                  <a:pt x="203" y="133"/>
                  <a:pt x="181" y="137"/>
                  <a:pt x="167" y="151"/>
                </a:cubicBezTo>
                <a:cubicBezTo>
                  <a:pt x="157" y="161"/>
                  <a:pt x="145" y="180"/>
                  <a:pt x="154" y="191"/>
                </a:cubicBezTo>
                <a:cubicBezTo>
                  <a:pt x="169" y="210"/>
                  <a:pt x="199" y="209"/>
                  <a:pt x="221" y="218"/>
                </a:cubicBezTo>
                <a:cubicBezTo>
                  <a:pt x="239" y="213"/>
                  <a:pt x="266" y="220"/>
                  <a:pt x="274" y="204"/>
                </a:cubicBezTo>
                <a:cubicBezTo>
                  <a:pt x="281" y="190"/>
                  <a:pt x="263" y="168"/>
                  <a:pt x="247" y="164"/>
                </a:cubicBezTo>
                <a:cubicBezTo>
                  <a:pt x="221" y="158"/>
                  <a:pt x="194" y="173"/>
                  <a:pt x="167" y="178"/>
                </a:cubicBezTo>
                <a:cubicBezTo>
                  <a:pt x="240" y="202"/>
                  <a:pt x="183" y="198"/>
                  <a:pt x="221" y="151"/>
                </a:cubicBezTo>
                <a:cubicBezTo>
                  <a:pt x="231" y="138"/>
                  <a:pt x="248" y="133"/>
                  <a:pt x="261" y="124"/>
                </a:cubicBezTo>
                <a:cubicBezTo>
                  <a:pt x="256" y="102"/>
                  <a:pt x="260" y="76"/>
                  <a:pt x="247" y="57"/>
                </a:cubicBezTo>
                <a:cubicBezTo>
                  <a:pt x="207" y="0"/>
                  <a:pt x="110" y="49"/>
                  <a:pt x="73" y="57"/>
                </a:cubicBezTo>
                <a:cubicBezTo>
                  <a:pt x="12" y="147"/>
                  <a:pt x="35" y="212"/>
                  <a:pt x="127" y="258"/>
                </a:cubicBezTo>
                <a:cubicBezTo>
                  <a:pt x="149" y="240"/>
                  <a:pt x="189" y="232"/>
                  <a:pt x="194" y="204"/>
                </a:cubicBezTo>
                <a:cubicBezTo>
                  <a:pt x="227" y="22"/>
                  <a:pt x="132" y="128"/>
                  <a:pt x="113" y="151"/>
                </a:cubicBezTo>
                <a:cubicBezTo>
                  <a:pt x="103" y="163"/>
                  <a:pt x="96" y="178"/>
                  <a:pt x="87" y="191"/>
                </a:cubicBezTo>
                <a:cubicBezTo>
                  <a:pt x="165" y="297"/>
                  <a:pt x="218" y="271"/>
                  <a:pt x="341" y="258"/>
                </a:cubicBezTo>
                <a:cubicBezTo>
                  <a:pt x="328" y="227"/>
                  <a:pt x="332" y="178"/>
                  <a:pt x="301" y="164"/>
                </a:cubicBezTo>
                <a:cubicBezTo>
                  <a:pt x="274" y="152"/>
                  <a:pt x="221" y="204"/>
                  <a:pt x="221" y="204"/>
                </a:cubicBezTo>
                <a:cubicBezTo>
                  <a:pt x="212" y="182"/>
                  <a:pt x="215" y="149"/>
                  <a:pt x="194" y="137"/>
                </a:cubicBezTo>
                <a:cubicBezTo>
                  <a:pt x="144" y="109"/>
                  <a:pt x="76" y="202"/>
                  <a:pt x="60" y="218"/>
                </a:cubicBezTo>
                <a:cubicBezTo>
                  <a:pt x="51" y="240"/>
                  <a:pt x="29" y="261"/>
                  <a:pt x="33" y="285"/>
                </a:cubicBezTo>
                <a:cubicBezTo>
                  <a:pt x="35" y="299"/>
                  <a:pt x="59" y="301"/>
                  <a:pt x="73" y="298"/>
                </a:cubicBezTo>
                <a:cubicBezTo>
                  <a:pt x="106" y="291"/>
                  <a:pt x="136" y="271"/>
                  <a:pt x="167" y="258"/>
                </a:cubicBezTo>
                <a:cubicBezTo>
                  <a:pt x="221" y="204"/>
                  <a:pt x="254" y="103"/>
                  <a:pt x="180" y="271"/>
                </a:cubicBezTo>
                <a:cubicBezTo>
                  <a:pt x="194" y="280"/>
                  <a:pt x="205" y="298"/>
                  <a:pt x="221" y="298"/>
                </a:cubicBezTo>
                <a:cubicBezTo>
                  <a:pt x="258" y="298"/>
                  <a:pt x="278" y="238"/>
                  <a:pt x="288" y="218"/>
                </a:cubicBezTo>
                <a:cubicBezTo>
                  <a:pt x="302" y="132"/>
                  <a:pt x="323" y="107"/>
                  <a:pt x="247" y="57"/>
                </a:cubicBezTo>
                <a:cubicBezTo>
                  <a:pt x="136" y="137"/>
                  <a:pt x="113" y="146"/>
                  <a:pt x="140" y="285"/>
                </a:cubicBezTo>
                <a:cubicBezTo>
                  <a:pt x="182" y="264"/>
                  <a:pt x="207" y="259"/>
                  <a:pt x="234" y="218"/>
                </a:cubicBezTo>
                <a:cubicBezTo>
                  <a:pt x="242" y="206"/>
                  <a:pt x="247" y="164"/>
                  <a:pt x="247" y="178"/>
                </a:cubicBezTo>
                <a:cubicBezTo>
                  <a:pt x="247" y="201"/>
                  <a:pt x="238" y="223"/>
                  <a:pt x="234" y="245"/>
                </a:cubicBezTo>
                <a:cubicBezTo>
                  <a:pt x="249" y="274"/>
                  <a:pt x="290" y="399"/>
                  <a:pt x="355" y="258"/>
                </a:cubicBezTo>
                <a:cubicBezTo>
                  <a:pt x="405" y="148"/>
                  <a:pt x="297" y="49"/>
                  <a:pt x="221" y="4"/>
                </a:cubicBezTo>
                <a:cubicBezTo>
                  <a:pt x="74" y="70"/>
                  <a:pt x="54" y="48"/>
                  <a:pt x="20" y="191"/>
                </a:cubicBezTo>
                <a:cubicBezTo>
                  <a:pt x="120" y="210"/>
                  <a:pt x="205" y="196"/>
                  <a:pt x="301" y="164"/>
                </a:cubicBezTo>
                <a:cubicBezTo>
                  <a:pt x="310" y="151"/>
                  <a:pt x="332" y="140"/>
                  <a:pt x="328" y="124"/>
                </a:cubicBezTo>
                <a:cubicBezTo>
                  <a:pt x="325" y="110"/>
                  <a:pt x="302" y="109"/>
                  <a:pt x="288" y="111"/>
                </a:cubicBezTo>
                <a:cubicBezTo>
                  <a:pt x="268" y="114"/>
                  <a:pt x="252" y="128"/>
                  <a:pt x="234" y="137"/>
                </a:cubicBezTo>
                <a:cubicBezTo>
                  <a:pt x="256" y="94"/>
                  <a:pt x="254" y="118"/>
                  <a:pt x="207" y="70"/>
                </a:cubicBezTo>
                <a:cubicBezTo>
                  <a:pt x="115" y="117"/>
                  <a:pt x="94" y="138"/>
                  <a:pt x="46" y="231"/>
                </a:cubicBezTo>
                <a:cubicBezTo>
                  <a:pt x="68" y="244"/>
                  <a:pt x="88" y="276"/>
                  <a:pt x="113" y="271"/>
                </a:cubicBezTo>
                <a:cubicBezTo>
                  <a:pt x="135" y="267"/>
                  <a:pt x="204" y="174"/>
                  <a:pt x="221" y="151"/>
                </a:cubicBezTo>
                <a:cubicBezTo>
                  <a:pt x="216" y="120"/>
                  <a:pt x="233" y="74"/>
                  <a:pt x="207" y="57"/>
                </a:cubicBezTo>
                <a:cubicBezTo>
                  <a:pt x="196" y="50"/>
                  <a:pt x="142" y="265"/>
                  <a:pt x="180" y="111"/>
                </a:cubicBezTo>
                <a:cubicBezTo>
                  <a:pt x="171" y="84"/>
                  <a:pt x="178" y="46"/>
                  <a:pt x="154" y="30"/>
                </a:cubicBezTo>
                <a:cubicBezTo>
                  <a:pt x="137" y="19"/>
                  <a:pt x="116" y="44"/>
                  <a:pt x="100" y="57"/>
                </a:cubicBezTo>
                <a:cubicBezTo>
                  <a:pt x="88" y="67"/>
                  <a:pt x="58" y="92"/>
                  <a:pt x="73" y="97"/>
                </a:cubicBezTo>
                <a:cubicBezTo>
                  <a:pt x="96" y="104"/>
                  <a:pt x="118" y="79"/>
                  <a:pt x="140" y="70"/>
                </a:cubicBezTo>
                <a:cubicBezTo>
                  <a:pt x="129" y="81"/>
                  <a:pt x="26" y="170"/>
                  <a:pt x="60" y="204"/>
                </a:cubicBezTo>
                <a:cubicBezTo>
                  <a:pt x="82" y="226"/>
                  <a:pt x="123" y="195"/>
                  <a:pt x="154" y="191"/>
                </a:cubicBezTo>
                <a:cubicBezTo>
                  <a:pt x="158" y="173"/>
                  <a:pt x="162" y="155"/>
                  <a:pt x="167" y="137"/>
                </a:cubicBezTo>
                <a:cubicBezTo>
                  <a:pt x="171" y="123"/>
                  <a:pt x="194" y="97"/>
                  <a:pt x="180" y="97"/>
                </a:cubicBezTo>
                <a:cubicBezTo>
                  <a:pt x="150" y="97"/>
                  <a:pt x="127" y="124"/>
                  <a:pt x="100" y="137"/>
                </a:cubicBezTo>
                <a:cubicBezTo>
                  <a:pt x="91" y="151"/>
                  <a:pt x="58" y="173"/>
                  <a:pt x="73" y="178"/>
                </a:cubicBezTo>
                <a:cubicBezTo>
                  <a:pt x="105" y="189"/>
                  <a:pt x="188" y="130"/>
                  <a:pt x="154" y="84"/>
                </a:cubicBezTo>
                <a:cubicBezTo>
                  <a:pt x="143" y="69"/>
                  <a:pt x="118" y="93"/>
                  <a:pt x="100" y="97"/>
                </a:cubicBezTo>
                <a:cubicBezTo>
                  <a:pt x="87" y="106"/>
                  <a:pt x="69" y="110"/>
                  <a:pt x="60" y="124"/>
                </a:cubicBezTo>
                <a:cubicBezTo>
                  <a:pt x="45" y="148"/>
                  <a:pt x="33" y="204"/>
                  <a:pt x="33" y="204"/>
                </a:cubicBezTo>
                <a:cubicBezTo>
                  <a:pt x="34" y="207"/>
                  <a:pt x="52" y="290"/>
                  <a:pt x="60" y="298"/>
                </a:cubicBezTo>
                <a:cubicBezTo>
                  <a:pt x="79" y="317"/>
                  <a:pt x="197" y="333"/>
                  <a:pt x="221" y="338"/>
                </a:cubicBezTo>
                <a:cubicBezTo>
                  <a:pt x="243" y="334"/>
                  <a:pt x="285" y="348"/>
                  <a:pt x="288" y="325"/>
                </a:cubicBezTo>
                <a:cubicBezTo>
                  <a:pt x="300" y="241"/>
                  <a:pt x="163" y="217"/>
                  <a:pt x="113" y="204"/>
                </a:cubicBezTo>
                <a:cubicBezTo>
                  <a:pt x="82" y="209"/>
                  <a:pt x="48" y="204"/>
                  <a:pt x="20" y="218"/>
                </a:cubicBezTo>
                <a:cubicBezTo>
                  <a:pt x="7" y="224"/>
                  <a:pt x="0" y="245"/>
                  <a:pt x="6" y="258"/>
                </a:cubicBezTo>
                <a:cubicBezTo>
                  <a:pt x="25" y="296"/>
                  <a:pt x="79" y="303"/>
                  <a:pt x="113" y="312"/>
                </a:cubicBezTo>
                <a:cubicBezTo>
                  <a:pt x="184" y="297"/>
                  <a:pt x="180" y="321"/>
                  <a:pt x="180" y="285"/>
                </a:cubicBezTo>
                <a:lnTo>
                  <a:pt x="301" y="181"/>
                </a:lnTo>
              </a:path>
            </a:pathLst>
          </a:custGeom>
          <a:noFill/>
          <a:ln w="88900" cap="flat">
            <a:solidFill>
              <a:srgbClr val="A50021"/>
            </a:solidFill>
            <a:prstDash val="solid"/>
            <a:round/>
            <a:headEnd type="none" w="med" len="med"/>
            <a:tailEnd type="triangle" w="med" len="med"/>
          </a:ln>
        </p:spPr>
        <p:txBody>
          <a:bodyPr/>
          <a:lstStyle/>
          <a:p>
            <a:endParaRPr lang="en-US"/>
          </a:p>
        </p:txBody>
      </p:sp>
      <p:sp>
        <p:nvSpPr>
          <p:cNvPr id="24581" name="Rectangle 18"/>
          <p:cNvSpPr>
            <a:spLocks noGrp="1" noChangeArrowheads="1"/>
          </p:cNvSpPr>
          <p:nvPr>
            <p:ph type="title"/>
          </p:nvPr>
        </p:nvSpPr>
        <p:spPr/>
        <p:txBody>
          <a:bodyPr/>
          <a:lstStyle/>
          <a:p>
            <a:pPr algn="ctr" eaLnBrk="1" hangingPunct="1"/>
            <a:r>
              <a:rPr lang="en-IE" smtClean="0"/>
              <a:t>Binary Fission</a:t>
            </a:r>
            <a:endParaRPr lang="en-US" smtClean="0"/>
          </a:p>
        </p:txBody>
      </p:sp>
      <p:sp>
        <p:nvSpPr>
          <p:cNvPr id="24582" name="Rectangle 20"/>
          <p:cNvSpPr>
            <a:spLocks noGrp="1" noChangeArrowheads="1"/>
          </p:cNvSpPr>
          <p:nvPr>
            <p:ph type="body" sz="half" idx="1"/>
          </p:nvPr>
        </p:nvSpPr>
        <p:spPr/>
        <p:txBody>
          <a:bodyPr/>
          <a:lstStyle/>
          <a:p>
            <a:pPr algn="ctr" eaLnBrk="1" hangingPunct="1">
              <a:buFont typeface="Wingdings" pitchFamily="2" charset="2"/>
              <a:buNone/>
            </a:pPr>
            <a:r>
              <a:rPr lang="en-IE" smtClean="0"/>
              <a:t>Two identical daughter cells are formed</a:t>
            </a:r>
            <a:endParaRPr lang="en-US" smtClean="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4"/>
          <p:cNvGraphicFramePr>
            <a:graphicFrameLocks noChangeAspect="1"/>
          </p:cNvGraphicFramePr>
          <p:nvPr>
            <p:ph/>
          </p:nvPr>
        </p:nvGraphicFramePr>
        <p:xfrm>
          <a:off x="1828800" y="304800"/>
          <a:ext cx="4933950" cy="6172200"/>
        </p:xfrm>
        <a:graphic>
          <a:graphicData uri="http://schemas.openxmlformats.org/presentationml/2006/ole">
            <p:oleObj spid="_x0000_s1026" name="Image" r:id="rId4" imgW="2880366" imgH="3602743" progId="">
              <p:embed/>
            </p:oleObj>
          </a:graphicData>
        </a:graphic>
      </p:graphicFrame>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5" name="Text Box 5"/>
          <p:cNvSpPr txBox="1">
            <a:spLocks noChangeArrowheads="1"/>
          </p:cNvSpPr>
          <p:nvPr/>
        </p:nvSpPr>
        <p:spPr bwMode="auto">
          <a:xfrm>
            <a:off x="762000" y="1676400"/>
            <a:ext cx="7620000" cy="4854575"/>
          </a:xfrm>
          <a:prstGeom prst="rect">
            <a:avLst/>
          </a:prstGeom>
          <a:noFill/>
          <a:ln w="9525">
            <a:noFill/>
            <a:miter lim="800000"/>
            <a:headEnd/>
            <a:tailEnd/>
          </a:ln>
        </p:spPr>
        <p:txBody>
          <a:bodyPr>
            <a:spAutoFit/>
          </a:bodyPr>
          <a:lstStyle/>
          <a:p>
            <a:pPr algn="l">
              <a:spcBef>
                <a:spcPct val="50000"/>
              </a:spcBef>
              <a:buFontTx/>
              <a:buChar char="•"/>
            </a:pPr>
            <a:r>
              <a:rPr lang="en-IE" sz="2600"/>
              <a:t>Bacteria reproduce asexually - their offspring are genetically identical </a:t>
            </a:r>
          </a:p>
          <a:p>
            <a:pPr algn="l">
              <a:spcBef>
                <a:spcPct val="50000"/>
              </a:spcBef>
              <a:buFontTx/>
              <a:buChar char="•"/>
            </a:pPr>
            <a:r>
              <a:rPr lang="en-IE" sz="2600"/>
              <a:t>As there is little recombination of genetic material in this method of reproduction one would expect that bacteria would be slow to evolve</a:t>
            </a:r>
          </a:p>
          <a:p>
            <a:pPr algn="l">
              <a:spcBef>
                <a:spcPct val="50000"/>
              </a:spcBef>
              <a:buFontTx/>
              <a:buChar char="•"/>
            </a:pPr>
            <a:r>
              <a:rPr lang="en-IE" sz="2600"/>
              <a:t>Bacteria has a very short lifecycle (some can reproduce every 20 minutes). </a:t>
            </a:r>
          </a:p>
          <a:p>
            <a:pPr algn="l">
              <a:spcBef>
                <a:spcPct val="50000"/>
              </a:spcBef>
              <a:buFontTx/>
              <a:buChar char="•"/>
            </a:pPr>
            <a:r>
              <a:rPr lang="en-IE" sz="2600"/>
              <a:t>New mutations can spread very quickly</a:t>
            </a:r>
          </a:p>
          <a:p>
            <a:pPr algn="l">
              <a:spcBef>
                <a:spcPct val="50000"/>
              </a:spcBef>
              <a:buFontTx/>
              <a:buChar char="•"/>
            </a:pPr>
            <a:r>
              <a:rPr lang="en-IE" sz="2600"/>
              <a:t>This is how bacteria evolve resistance to new antibiotics </a:t>
            </a:r>
            <a:endParaRPr lang="en-US" sz="2600"/>
          </a:p>
        </p:txBody>
      </p:sp>
      <p:sp>
        <p:nvSpPr>
          <p:cNvPr id="25603" name="Rectangle 6"/>
          <p:cNvSpPr>
            <a:spLocks noGrp="1" noChangeArrowheads="1"/>
          </p:cNvSpPr>
          <p:nvPr>
            <p:ph type="title"/>
          </p:nvPr>
        </p:nvSpPr>
        <p:spPr/>
        <p:txBody>
          <a:bodyPr/>
          <a:lstStyle/>
          <a:p>
            <a:pPr algn="ctr" eaLnBrk="1" hangingPunct="1"/>
            <a:r>
              <a:rPr lang="en-IE" smtClean="0"/>
              <a:t>Bacterial Reproduction</a:t>
            </a:r>
            <a:endParaRPr lang="en-US"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3125"/>
                                        </p:tgtEl>
                                        <p:attrNameLst>
                                          <p:attrName>style.visibility</p:attrName>
                                        </p:attrNameLst>
                                      </p:cBhvr>
                                      <p:to>
                                        <p:strVal val="visible"/>
                                      </p:to>
                                    </p:set>
                                    <p:animEffect transition="in" filter="wipe(left)">
                                      <p:cBhvr>
                                        <p:cTn id="7" dur="500"/>
                                        <p:tgtEl>
                                          <p:spTgt spid="133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Grp="1" noChangeArrowheads="1"/>
          </p:cNvSpPr>
          <p:nvPr>
            <p:ph type="title"/>
          </p:nvPr>
        </p:nvSpPr>
        <p:spPr/>
        <p:txBody>
          <a:bodyPr/>
          <a:lstStyle/>
          <a:p>
            <a:pPr algn="ctr" eaLnBrk="1" hangingPunct="1"/>
            <a:r>
              <a:rPr lang="en-IE" smtClean="0"/>
              <a:t>Endospore formation</a:t>
            </a:r>
            <a:endParaRPr lang="en-US" smtClean="0"/>
          </a:p>
        </p:txBody>
      </p:sp>
      <p:sp>
        <p:nvSpPr>
          <p:cNvPr id="26627" name="Rectangle 5"/>
          <p:cNvSpPr>
            <a:spLocks noGrp="1" noChangeArrowheads="1"/>
          </p:cNvSpPr>
          <p:nvPr>
            <p:ph idx="1"/>
          </p:nvPr>
        </p:nvSpPr>
        <p:spPr/>
        <p:txBody>
          <a:bodyPr/>
          <a:lstStyle/>
          <a:p>
            <a:pPr eaLnBrk="1" hangingPunct="1"/>
            <a:r>
              <a:rPr lang="en-IE" smtClean="0"/>
              <a:t>Some bacteria can withstand unfavourable conditions by producing endospores</a:t>
            </a:r>
            <a:endParaRPr lang="en-US" smtClean="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1377</Words>
  <Application>Microsoft Office PowerPoint</Application>
  <PresentationFormat>On-screen Show (4:3)</PresentationFormat>
  <Paragraphs>245</Paragraphs>
  <Slides>40</Slides>
  <Notes>29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42" baseType="lpstr">
      <vt:lpstr>Office Theme</vt:lpstr>
      <vt:lpstr>Image</vt:lpstr>
      <vt:lpstr>Bacterial Reproduction DR.SONAL MISHRA</vt:lpstr>
      <vt:lpstr>Bacterial reproduction</vt:lpstr>
      <vt:lpstr>Binary Fission</vt:lpstr>
      <vt:lpstr>Binary Fission</vt:lpstr>
      <vt:lpstr>Binary Fission</vt:lpstr>
      <vt:lpstr>Binary Fission</vt:lpstr>
      <vt:lpstr>Slide 7</vt:lpstr>
      <vt:lpstr>Bacterial Reproduction</vt:lpstr>
      <vt:lpstr>Endospore formation</vt:lpstr>
      <vt:lpstr>Endospore formation</vt:lpstr>
      <vt:lpstr>Endospore formation</vt:lpstr>
      <vt:lpstr>Endospore formation</vt:lpstr>
      <vt:lpstr>Endospore formation</vt:lpstr>
      <vt:lpstr>   Reproduction of Prokaryotic cell</vt:lpstr>
      <vt:lpstr>CONTENTS</vt:lpstr>
      <vt:lpstr>Overview: The Key Roles of Cell Division</vt:lpstr>
      <vt:lpstr>GROWTH AND CELL DIVISON</vt:lpstr>
      <vt:lpstr>Genomic Organization</vt:lpstr>
      <vt:lpstr>Slide 19</vt:lpstr>
      <vt:lpstr>BINARY FISSION</vt:lpstr>
      <vt:lpstr>Binary Fission</vt:lpstr>
      <vt:lpstr>Bacterial cell division by binary fission </vt:lpstr>
      <vt:lpstr>Electron micrograph of an ultra-thin section of a dividing pair of group A streptococci (20,000X). The cell surface fimbriae (fibrils) are evident. The bacterial cell wall is seen as the light staining region between the fibrils and the dark staining cell interior. Cell division in progress is indicated by the new septum formed between the two cells and by the indentation of the cell wall near the cell equator. The streptococcal cell diameter is equal to approximately one micron. Electron micrograph of Streptococcus pyogenes by Maria Fazio and Vincent A. Fischetti, Ph.D. with permission. The Laboratory of Bacterial Pathogenesis and Immunology, Rockefeller University. </vt:lpstr>
      <vt:lpstr>A hypothetical sequence for the evolution of mitosis </vt:lpstr>
      <vt:lpstr>Rapid reproduction, mutation, and genetic recombination promote genetic diversity in prokaryotes</vt:lpstr>
      <vt:lpstr>Rapid Reproduction and Mutation</vt:lpstr>
      <vt:lpstr>Genetic Recombination</vt:lpstr>
      <vt:lpstr>Transformation and Transduction</vt:lpstr>
      <vt:lpstr>The mechanism of bacterial transformation</vt:lpstr>
      <vt:lpstr>Bacteriophage Life cycle</vt:lpstr>
      <vt:lpstr>Generalized Transduction</vt:lpstr>
      <vt:lpstr>Specialized transduction by λ phage in E.coli</vt:lpstr>
      <vt:lpstr>Conjugation and Plasmids</vt:lpstr>
      <vt:lpstr>Slide 34</vt:lpstr>
      <vt:lpstr>The F Factor as a Plasmid</vt:lpstr>
      <vt:lpstr>Slide 36</vt:lpstr>
      <vt:lpstr>The F Factor in the Chromosome</vt:lpstr>
      <vt:lpstr>Slide 38</vt:lpstr>
      <vt:lpstr>Slide 39</vt:lpstr>
      <vt:lpstr>Slide 40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Bacterial Reproduction DR.SONAL MISHRA</dc:title>
  <dc:creator>DR.SONAL MISHRA</dc:creator>
  <cp:lastModifiedBy>DR.SONAL MISHRA</cp:lastModifiedBy>
  <cp:revision>1</cp:revision>
  <dcterms:created xsi:type="dcterms:W3CDTF">2006-08-16T00:00:00Z</dcterms:created>
  <dcterms:modified xsi:type="dcterms:W3CDTF">2026-06-24T08:17:29Z</dcterms:modified>
</cp:coreProperties>
</file>